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9" r:id="rId2"/>
    <p:sldId id="264" r:id="rId3"/>
    <p:sldId id="275" r:id="rId4"/>
    <p:sldId id="267" r:id="rId5"/>
    <p:sldId id="261" r:id="rId6"/>
    <p:sldId id="256" r:id="rId7"/>
    <p:sldId id="257" r:id="rId8"/>
    <p:sldId id="274" r:id="rId9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00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86" autoAdjust="0"/>
    <p:restoredTop sz="94660"/>
  </p:normalViewPr>
  <p:slideViewPr>
    <p:cSldViewPr snapToGrid="0">
      <p:cViewPr varScale="1">
        <p:scale>
          <a:sx n="82" d="100"/>
          <a:sy n="82" d="100"/>
        </p:scale>
        <p:origin x="653" y="5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7FF070-CE14-410B-9F6B-1827293C719F}" type="datetimeFigureOut">
              <a:rPr kumimoji="1" lang="ja-JP" altLang="en-US" smtClean="0"/>
              <a:t>2025/9/4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6C64A4-607D-4CCE-8DD3-61068FC294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1549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明朝" pitchFamily="18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67869FE1-7C9B-4C69-9C3A-55D4F6E790F1}" type="slidenum">
              <a:rPr lang="en-US" altLang="ja-JP" smtClean="0">
                <a:ea typeface="ＭＳ Ｐゴシック" pitchFamily="50" charset="-128"/>
              </a:rPr>
              <a:pPr eaLnBrk="1" hangingPunct="1">
                <a:spcBef>
                  <a:spcPct val="0"/>
                </a:spcBef>
              </a:pPr>
              <a:t>1</a:t>
            </a:fld>
            <a:endParaRPr lang="en-US" altLang="ja-JP">
              <a:ea typeface="ＭＳ Ｐゴシック" pitchFamily="50" charset="-128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ja-JP" altLang="en-US" sz="1800" dirty="0"/>
              <a:t>どんなものを作っているかですが、</a:t>
            </a:r>
          </a:p>
          <a:p>
            <a:pPr eaLnBrk="1" hangingPunct="1"/>
            <a:r>
              <a:rPr lang="ja-JP" altLang="en-US" sz="1800" dirty="0"/>
              <a:t>その前に　</a:t>
            </a:r>
            <a:r>
              <a:rPr lang="en-US" altLang="ja-JP" sz="1800" dirty="0"/>
              <a:t>【</a:t>
            </a:r>
            <a:r>
              <a:rPr lang="ja-JP" altLang="en-US" sz="1800" dirty="0"/>
              <a:t>送る</a:t>
            </a:r>
            <a:r>
              <a:rPr lang="en-US" altLang="ja-JP" sz="1800" dirty="0"/>
              <a:t>】</a:t>
            </a:r>
          </a:p>
        </p:txBody>
      </p:sp>
    </p:spTree>
    <p:extLst>
      <p:ext uri="{BB962C8B-B14F-4D97-AF65-F5344CB8AC3E}">
        <p14:creationId xmlns:p14="http://schemas.microsoft.com/office/powerpoint/2010/main" val="19229466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9BF8AE-B376-4C7D-B6DC-086438CE73EB}" type="slidenum">
              <a:rPr lang="en-US" altLang="ja-JP" smtClean="0"/>
              <a:pPr>
                <a:defRPr/>
              </a:pPr>
              <a:t>4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977005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09BF8AE-B376-4C7D-B6DC-086438CE73EB}" type="slidenum">
              <a:rPr lang="en-US" altLang="ja-JP" smtClean="0"/>
              <a:pPr>
                <a:defRPr/>
              </a:pPr>
              <a:t>5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02444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2025/04/22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SCCC</a:t>
            </a:r>
            <a:r>
              <a:rPr kumimoji="1" lang="ja-JP" altLang="en-US"/>
              <a:t>協議会</a:t>
            </a:r>
            <a:r>
              <a:rPr kumimoji="1" lang="en-US" altLang="ja-JP"/>
              <a:t>_ESD21_</a:t>
            </a:r>
            <a:r>
              <a:rPr kumimoji="1" lang="ja-JP" altLang="en-US"/>
              <a:t>わくわく</a:t>
            </a:r>
            <a:r>
              <a:rPr kumimoji="1" lang="en-US" altLang="ja-JP"/>
              <a:t>JIT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7EBCA-4BE7-4E35-802F-A576D29AA3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3070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2025/04/22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SCCC</a:t>
            </a:r>
            <a:r>
              <a:rPr kumimoji="1" lang="ja-JP" altLang="en-US"/>
              <a:t>協議会</a:t>
            </a:r>
            <a:r>
              <a:rPr kumimoji="1" lang="en-US" altLang="ja-JP"/>
              <a:t>_ESD21_</a:t>
            </a:r>
            <a:r>
              <a:rPr kumimoji="1" lang="ja-JP" altLang="en-US"/>
              <a:t>わくわく</a:t>
            </a:r>
            <a:r>
              <a:rPr kumimoji="1" lang="en-US" altLang="ja-JP"/>
              <a:t>JIT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7EBCA-4BE7-4E35-802F-A576D29AA3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9708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2025/04/22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SCCC</a:t>
            </a:r>
            <a:r>
              <a:rPr kumimoji="1" lang="ja-JP" altLang="en-US"/>
              <a:t>協議会</a:t>
            </a:r>
            <a:r>
              <a:rPr kumimoji="1" lang="en-US" altLang="ja-JP"/>
              <a:t>_ESD21_</a:t>
            </a:r>
            <a:r>
              <a:rPr kumimoji="1" lang="ja-JP" altLang="en-US"/>
              <a:t>わくわく</a:t>
            </a:r>
            <a:r>
              <a:rPr kumimoji="1" lang="en-US" altLang="ja-JP"/>
              <a:t>JIT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7EBCA-4BE7-4E35-802F-A576D29AA3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5900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2025/04/22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SCCC</a:t>
            </a:r>
            <a:r>
              <a:rPr kumimoji="1" lang="ja-JP" altLang="en-US"/>
              <a:t>協議会</a:t>
            </a:r>
            <a:r>
              <a:rPr kumimoji="1" lang="en-US" altLang="ja-JP"/>
              <a:t>_ESD21_</a:t>
            </a:r>
            <a:r>
              <a:rPr kumimoji="1" lang="ja-JP" altLang="en-US"/>
              <a:t>わくわく</a:t>
            </a:r>
            <a:r>
              <a:rPr kumimoji="1" lang="en-US" altLang="ja-JP"/>
              <a:t>JIT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7EBCA-4BE7-4E35-802F-A576D29AA3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85389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2025/04/22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SCCC</a:t>
            </a:r>
            <a:r>
              <a:rPr kumimoji="1" lang="ja-JP" altLang="en-US"/>
              <a:t>協議会</a:t>
            </a:r>
            <a:r>
              <a:rPr kumimoji="1" lang="en-US" altLang="ja-JP"/>
              <a:t>_ESD21_</a:t>
            </a:r>
            <a:r>
              <a:rPr kumimoji="1" lang="ja-JP" altLang="en-US"/>
              <a:t>わくわく</a:t>
            </a:r>
            <a:r>
              <a:rPr kumimoji="1" lang="en-US" altLang="ja-JP"/>
              <a:t>JIT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7EBCA-4BE7-4E35-802F-A576D29AA3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3861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2025/04/22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SCCC</a:t>
            </a:r>
            <a:r>
              <a:rPr kumimoji="1" lang="ja-JP" altLang="en-US"/>
              <a:t>協議会</a:t>
            </a:r>
            <a:r>
              <a:rPr kumimoji="1" lang="en-US" altLang="ja-JP"/>
              <a:t>_ESD21_</a:t>
            </a:r>
            <a:r>
              <a:rPr kumimoji="1" lang="ja-JP" altLang="en-US"/>
              <a:t>わくわく</a:t>
            </a:r>
            <a:r>
              <a:rPr kumimoji="1" lang="en-US" altLang="ja-JP"/>
              <a:t>JIT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7EBCA-4BE7-4E35-802F-A576D29AA3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36534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2025/04/22</a:t>
            </a:r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SCCC</a:t>
            </a:r>
            <a:r>
              <a:rPr kumimoji="1" lang="ja-JP" altLang="en-US"/>
              <a:t>協議会</a:t>
            </a:r>
            <a:r>
              <a:rPr kumimoji="1" lang="en-US" altLang="ja-JP"/>
              <a:t>_ESD21_</a:t>
            </a:r>
            <a:r>
              <a:rPr kumimoji="1" lang="ja-JP" altLang="en-US"/>
              <a:t>わくわく</a:t>
            </a:r>
            <a:r>
              <a:rPr kumimoji="1" lang="en-US" altLang="ja-JP"/>
              <a:t>JIT</a:t>
            </a:r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7EBCA-4BE7-4E35-802F-A576D29AA3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53621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2025/04/22</a:t>
            </a:r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SCCC</a:t>
            </a:r>
            <a:r>
              <a:rPr kumimoji="1" lang="ja-JP" altLang="en-US"/>
              <a:t>協議会</a:t>
            </a:r>
            <a:r>
              <a:rPr kumimoji="1" lang="en-US" altLang="ja-JP"/>
              <a:t>_ESD21_</a:t>
            </a:r>
            <a:r>
              <a:rPr kumimoji="1" lang="ja-JP" altLang="en-US"/>
              <a:t>わくわく</a:t>
            </a:r>
            <a:r>
              <a:rPr kumimoji="1" lang="en-US" altLang="ja-JP"/>
              <a:t>JIT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7EBCA-4BE7-4E35-802F-A576D29AA3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3509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2025/04/22</a:t>
            </a:r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SCCC</a:t>
            </a:r>
            <a:r>
              <a:rPr kumimoji="1" lang="ja-JP" altLang="en-US"/>
              <a:t>協議会</a:t>
            </a:r>
            <a:r>
              <a:rPr kumimoji="1" lang="en-US" altLang="ja-JP"/>
              <a:t>_ESD21_</a:t>
            </a:r>
            <a:r>
              <a:rPr kumimoji="1" lang="ja-JP" altLang="en-US"/>
              <a:t>わくわく</a:t>
            </a:r>
            <a:r>
              <a:rPr kumimoji="1" lang="en-US" altLang="ja-JP"/>
              <a:t>JIT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7EBCA-4BE7-4E35-802F-A576D29AA3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6362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2025/04/22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SCCC</a:t>
            </a:r>
            <a:r>
              <a:rPr kumimoji="1" lang="ja-JP" altLang="en-US"/>
              <a:t>協議会</a:t>
            </a:r>
            <a:r>
              <a:rPr kumimoji="1" lang="en-US" altLang="ja-JP"/>
              <a:t>_ESD21_</a:t>
            </a:r>
            <a:r>
              <a:rPr kumimoji="1" lang="ja-JP" altLang="en-US"/>
              <a:t>わくわく</a:t>
            </a:r>
            <a:r>
              <a:rPr kumimoji="1" lang="en-US" altLang="ja-JP"/>
              <a:t>JIT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7EBCA-4BE7-4E35-802F-A576D29AA3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4941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2025/04/22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SCCC</a:t>
            </a:r>
            <a:r>
              <a:rPr kumimoji="1" lang="ja-JP" altLang="en-US"/>
              <a:t>協議会</a:t>
            </a:r>
            <a:r>
              <a:rPr kumimoji="1" lang="en-US" altLang="ja-JP"/>
              <a:t>_ESD21_</a:t>
            </a:r>
            <a:r>
              <a:rPr kumimoji="1" lang="ja-JP" altLang="en-US"/>
              <a:t>わくわく</a:t>
            </a:r>
            <a:r>
              <a:rPr kumimoji="1" lang="en-US" altLang="ja-JP"/>
              <a:t>JIT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7EBCA-4BE7-4E35-802F-A576D29AA3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65557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-US" altLang="ja-JP"/>
              <a:t>2025/04/22</a:t>
            </a:r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-US" altLang="ja-JP"/>
              <a:t>SCCC</a:t>
            </a:r>
            <a:r>
              <a:rPr kumimoji="1" lang="ja-JP" altLang="en-US"/>
              <a:t>協議会</a:t>
            </a:r>
            <a:r>
              <a:rPr kumimoji="1" lang="en-US" altLang="ja-JP"/>
              <a:t>_ESD21_</a:t>
            </a:r>
            <a:r>
              <a:rPr kumimoji="1" lang="ja-JP" altLang="en-US"/>
              <a:t>わくわく</a:t>
            </a:r>
            <a:r>
              <a:rPr kumimoji="1" lang="en-US" altLang="ja-JP"/>
              <a:t>JIT</a:t>
            </a:r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F7EBCA-4BE7-4E35-802F-A576D29AA33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0857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545296" y="2169875"/>
            <a:ext cx="7101408" cy="2387600"/>
          </a:xfrm>
        </p:spPr>
        <p:txBody>
          <a:bodyPr>
            <a:normAutofit fontScale="90000"/>
          </a:bodyPr>
          <a:lstStyle/>
          <a:p>
            <a:pPr eaLnBrk="1" hangingPunct="1"/>
            <a:br>
              <a:rPr lang="en-US" altLang="ja-JP" sz="4400" dirty="0">
                <a:latin typeface="HGP明朝B" panose="02020800000000000000" pitchFamily="18" charset="-128"/>
                <a:ea typeface="HGP明朝B" panose="02020800000000000000" pitchFamily="18" charset="-128"/>
              </a:rPr>
            </a:br>
            <a:r>
              <a:rPr lang="ja-JP" altLang="en-US" sz="6700" dirty="0">
                <a:latin typeface="HGP明朝B" panose="02020800000000000000" pitchFamily="18" charset="-128"/>
                <a:ea typeface="HGP明朝B" panose="02020800000000000000" pitchFamily="18" charset="-128"/>
              </a:rPr>
              <a:t>「ＱＲコード付伝票」</a:t>
            </a:r>
            <a:br>
              <a:rPr lang="en-US" altLang="ja-JP" sz="6700" dirty="0">
                <a:latin typeface="HGP明朝B" panose="02020800000000000000" pitchFamily="18" charset="-128"/>
                <a:ea typeface="HGP明朝B" panose="02020800000000000000" pitchFamily="18" charset="-128"/>
              </a:rPr>
            </a:br>
            <a:r>
              <a:rPr lang="ja-JP" altLang="en-US" sz="6700" dirty="0">
                <a:latin typeface="HGP明朝B" panose="02020800000000000000" pitchFamily="18" charset="-128"/>
                <a:ea typeface="HGP明朝B" panose="02020800000000000000" pitchFamily="18" charset="-128"/>
              </a:rPr>
              <a:t>運用事例</a:t>
            </a:r>
            <a:br>
              <a:rPr lang="en-US" altLang="ja-JP" sz="67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endParaRPr lang="ja-JP" altLang="en-US" sz="67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2025/04/22</a:t>
            </a:r>
            <a:endParaRPr lang="en-US" altLang="ja-JP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SCCC</a:t>
            </a:r>
            <a:r>
              <a:rPr lang="ja-JP" altLang="en-US"/>
              <a:t>協議会</a:t>
            </a:r>
            <a:r>
              <a:rPr lang="en-US" altLang="ja-JP"/>
              <a:t>_ESD21_</a:t>
            </a:r>
            <a:r>
              <a:rPr lang="ja-JP" altLang="en-US"/>
              <a:t>わくわく</a:t>
            </a:r>
            <a:r>
              <a:rPr lang="en-US" altLang="ja-JP"/>
              <a:t>JIT</a:t>
            </a:r>
            <a:endParaRPr lang="en-US" altLang="ja-JP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9F008B-BE9B-422D-8542-5C10FDCFE660}" type="slidenum">
              <a:rPr lang="en-US" altLang="ja-JP"/>
              <a:pPr>
                <a:defRPr/>
              </a:pPr>
              <a:t>1</a:t>
            </a:fld>
            <a:endParaRPr lang="en-US" altLang="ja-JP" dirty="0"/>
          </a:p>
        </p:txBody>
      </p:sp>
      <p:sp>
        <p:nvSpPr>
          <p:cNvPr id="6" name="角丸四角形 5"/>
          <p:cNvSpPr/>
          <p:nvPr/>
        </p:nvSpPr>
        <p:spPr>
          <a:xfrm>
            <a:off x="6635552" y="4941168"/>
            <a:ext cx="4032448" cy="86409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000" dirty="0">
                <a:solidFill>
                  <a:schemeClr val="tx1"/>
                </a:solidFill>
                <a:latin typeface="HGS明朝E" panose="02020900000000000000" pitchFamily="18" charset="-128"/>
                <a:ea typeface="HGS明朝E" panose="02020900000000000000" pitchFamily="18" charset="-128"/>
              </a:rPr>
              <a:t>株式会社 古川電機製作所</a:t>
            </a:r>
            <a:endParaRPr lang="en-US" altLang="ja-JP" sz="2000" dirty="0">
              <a:solidFill>
                <a:schemeClr val="tx1"/>
              </a:solidFill>
              <a:latin typeface="HGS明朝E" panose="02020900000000000000" pitchFamily="18" charset="-128"/>
              <a:ea typeface="HGS明朝E" panose="02020900000000000000" pitchFamily="18" charset="-128"/>
            </a:endParaRPr>
          </a:p>
          <a:p>
            <a:r>
              <a:rPr lang="ja-JP" altLang="en-US" sz="2000" dirty="0">
                <a:solidFill>
                  <a:schemeClr val="tx1"/>
                </a:solidFill>
                <a:latin typeface="HGS明朝E" panose="02020900000000000000" pitchFamily="18" charset="-128"/>
                <a:ea typeface="HGS明朝E" panose="02020900000000000000" pitchFamily="18" charset="-128"/>
              </a:rPr>
              <a:t>　荒木 雅広</a:t>
            </a:r>
          </a:p>
        </p:txBody>
      </p:sp>
    </p:spTree>
    <p:extLst>
      <p:ext uri="{BB962C8B-B14F-4D97-AF65-F5344CB8AC3E}">
        <p14:creationId xmlns:p14="http://schemas.microsoft.com/office/powerpoint/2010/main" val="2338430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2025/04/22</a:t>
            </a:r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SCCC</a:t>
            </a:r>
            <a:r>
              <a:rPr kumimoji="1" lang="ja-JP" altLang="en-US"/>
              <a:t>協議会</a:t>
            </a:r>
            <a:r>
              <a:rPr kumimoji="1" lang="en-US" altLang="ja-JP"/>
              <a:t>_ESD21_</a:t>
            </a:r>
            <a:r>
              <a:rPr kumimoji="1" lang="ja-JP" altLang="en-US"/>
              <a:t>わくわく</a:t>
            </a:r>
            <a:r>
              <a:rPr kumimoji="1" lang="en-US" altLang="ja-JP"/>
              <a:t>JIT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7EBCA-4BE7-4E35-802F-A576D29AA330}" type="slidenum">
              <a:rPr kumimoji="1" lang="ja-JP" altLang="en-US" smtClean="0"/>
              <a:t>2</a:t>
            </a:fld>
            <a:endParaRPr kumimoji="1" lang="ja-JP" altLang="en-US"/>
          </a:p>
        </p:txBody>
      </p:sp>
      <p:sp>
        <p:nvSpPr>
          <p:cNvPr id="12" name="角丸四角形 11"/>
          <p:cNvSpPr/>
          <p:nvPr/>
        </p:nvSpPr>
        <p:spPr>
          <a:xfrm>
            <a:off x="1828801" y="666050"/>
            <a:ext cx="9102054" cy="231536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4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当社では、ソフトウェアベンダー</a:t>
            </a:r>
            <a:r>
              <a:rPr lang="ja-JP" altLang="en-US" sz="24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テクノア</a:t>
            </a:r>
            <a:r>
              <a:rPr lang="ja-JP" altLang="en-US" sz="24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社の、生産管理システム「ＴＥＣＨＳ</a:t>
            </a:r>
            <a:r>
              <a:rPr lang="en-US" altLang="ja-JP" sz="24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(</a:t>
            </a:r>
            <a:r>
              <a:rPr lang="ja-JP" altLang="en-US" sz="24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テックス</a:t>
            </a:r>
            <a:r>
              <a:rPr lang="en-US" altLang="ja-JP" sz="24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)</a:t>
            </a:r>
            <a:r>
              <a:rPr lang="ja-JP" altLang="en-US" sz="24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」を導入しております。</a:t>
            </a:r>
            <a:endParaRPr lang="en-US" altLang="ja-JP" sz="2400" b="1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lang="en-US" altLang="ja-JP" sz="2400" b="1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24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カスタマイズをして、生産管理をはじめ受発注管理、販売管理を含めた基幹システムとして運用しております。</a:t>
            </a:r>
            <a:endParaRPr lang="en-US" altLang="ja-JP" sz="2400" b="1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lang="en-US" altLang="ja-JP" b="1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4" name="角丸四角形 13"/>
          <p:cNvSpPr/>
          <p:nvPr/>
        </p:nvSpPr>
        <p:spPr>
          <a:xfrm>
            <a:off x="3017241" y="4115023"/>
            <a:ext cx="6157518" cy="179389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4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協力会社の</a:t>
            </a:r>
            <a:r>
              <a:rPr lang="ja-JP" altLang="en-US" sz="24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藤工業所</a:t>
            </a:r>
            <a:r>
              <a:rPr lang="ja-JP" altLang="en-US" sz="24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さんをモデルとしてスタートしたのが、</a:t>
            </a:r>
            <a:endParaRPr lang="en-US" altLang="ja-JP" sz="2400" b="1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endParaRPr lang="en-US" altLang="ja-JP" sz="2400" b="1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24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ＱＲコード付の注文書発行です。</a:t>
            </a:r>
            <a:endParaRPr lang="en-US" altLang="ja-JP" sz="2400" b="1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6" name="加算 5"/>
          <p:cNvSpPr/>
          <p:nvPr/>
        </p:nvSpPr>
        <p:spPr>
          <a:xfrm>
            <a:off x="5802386" y="3244804"/>
            <a:ext cx="669721" cy="659979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012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2025/04/22</a:t>
            </a:r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SCCC</a:t>
            </a:r>
            <a:r>
              <a:rPr kumimoji="1" lang="ja-JP" altLang="en-US"/>
              <a:t>協議会</a:t>
            </a:r>
            <a:r>
              <a:rPr kumimoji="1" lang="en-US" altLang="ja-JP"/>
              <a:t>_ESD21_</a:t>
            </a:r>
            <a:r>
              <a:rPr kumimoji="1" lang="ja-JP" altLang="en-US"/>
              <a:t>わくわく</a:t>
            </a:r>
            <a:r>
              <a:rPr kumimoji="1" lang="en-US" altLang="ja-JP"/>
              <a:t>JIT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7EBCA-4BE7-4E35-802F-A576D29AA330}" type="slidenum">
              <a:rPr kumimoji="1" lang="ja-JP" altLang="en-US" smtClean="0"/>
              <a:t>3</a:t>
            </a:fld>
            <a:endParaRPr kumimoji="1" lang="ja-JP" altLang="en-US"/>
          </a:p>
        </p:txBody>
      </p:sp>
      <p:graphicFrame>
        <p:nvGraphicFramePr>
          <p:cNvPr id="5" name="オブジェクト 4"/>
          <p:cNvGraphicFramePr>
            <a:graphicFrameLocks noChangeAspect="1"/>
          </p:cNvGraphicFramePr>
          <p:nvPr/>
        </p:nvGraphicFramePr>
        <p:xfrm>
          <a:off x="3198217" y="137647"/>
          <a:ext cx="4749338" cy="67203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5667198" imgH="8020037" progId="AcroExch.Document.DC">
                  <p:embed/>
                </p:oleObj>
              </mc:Choice>
              <mc:Fallback>
                <p:oleObj name="Acrobat Document" r:id="rId2" imgW="5667198" imgH="8020037" progId="AcroExch.Document.DC">
                  <p:embed/>
                  <p:pic>
                    <p:nvPicPr>
                      <p:cNvPr id="5" name="オブジェクト 4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198217" y="137647"/>
                        <a:ext cx="4749338" cy="67203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楕円 6"/>
          <p:cNvSpPr/>
          <p:nvPr/>
        </p:nvSpPr>
        <p:spPr>
          <a:xfrm>
            <a:off x="6923629" y="162606"/>
            <a:ext cx="451658" cy="451658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楕円 7"/>
          <p:cNvSpPr/>
          <p:nvPr/>
        </p:nvSpPr>
        <p:spPr>
          <a:xfrm>
            <a:off x="6944846" y="3427479"/>
            <a:ext cx="451658" cy="451658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楕円 8"/>
          <p:cNvSpPr/>
          <p:nvPr/>
        </p:nvSpPr>
        <p:spPr>
          <a:xfrm>
            <a:off x="6923629" y="5019360"/>
            <a:ext cx="451658" cy="451658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8747760" y="4075004"/>
            <a:ext cx="28921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>
                <a:solidFill>
                  <a:srgbClr val="00206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こちらのＱＲコードは当社発注番号のみ、検収用です。</a:t>
            </a:r>
            <a:endParaRPr lang="en-US" altLang="ja-JP" b="1" dirty="0">
              <a:solidFill>
                <a:srgbClr val="00206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cxnSp>
        <p:nvCxnSpPr>
          <p:cNvPr id="11" name="直線矢印コネクタ 10"/>
          <p:cNvCxnSpPr/>
          <p:nvPr/>
        </p:nvCxnSpPr>
        <p:spPr>
          <a:xfrm flipV="1">
            <a:off x="7396504" y="4583136"/>
            <a:ext cx="1231208" cy="587049"/>
          </a:xfrm>
          <a:prstGeom prst="straightConnector1">
            <a:avLst/>
          </a:prstGeom>
          <a:ln w="158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矢印コネクタ 12"/>
          <p:cNvCxnSpPr/>
          <p:nvPr/>
        </p:nvCxnSpPr>
        <p:spPr>
          <a:xfrm>
            <a:off x="7418248" y="3653308"/>
            <a:ext cx="1264459" cy="707994"/>
          </a:xfrm>
          <a:prstGeom prst="straightConnector1">
            <a:avLst/>
          </a:prstGeom>
          <a:ln w="15875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角丸四角形 11"/>
          <p:cNvSpPr/>
          <p:nvPr/>
        </p:nvSpPr>
        <p:spPr>
          <a:xfrm>
            <a:off x="159392" y="388434"/>
            <a:ext cx="3330428" cy="182625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24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テクノアさんにカスタマイズしていただいた、</a:t>
            </a:r>
            <a:endParaRPr lang="en-US" altLang="ja-JP" sz="2400" b="1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sz="24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ＱＲコード付伝票です。</a:t>
            </a:r>
          </a:p>
        </p:txBody>
      </p:sp>
    </p:spTree>
    <p:extLst>
      <p:ext uri="{BB962C8B-B14F-4D97-AF65-F5344CB8AC3E}">
        <p14:creationId xmlns:p14="http://schemas.microsoft.com/office/powerpoint/2010/main" val="3995256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171616" y="144784"/>
            <a:ext cx="8039185" cy="661591"/>
          </a:xfrm>
        </p:spPr>
        <p:txBody>
          <a:bodyPr>
            <a:normAutofit/>
          </a:bodyPr>
          <a:lstStyle/>
          <a:p>
            <a:pPr algn="ctr"/>
            <a:r>
              <a:rPr lang="ja-JP" altLang="en-US" sz="360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発注～支払フロー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2025/04/22</a:t>
            </a:r>
            <a:endParaRPr lang="en-US" altLang="ja-JP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SCCC</a:t>
            </a:r>
            <a:r>
              <a:rPr lang="ja-JP" altLang="en-US"/>
              <a:t>協議会</a:t>
            </a:r>
            <a:r>
              <a:rPr lang="en-US" altLang="ja-JP"/>
              <a:t>_ESD21_</a:t>
            </a:r>
            <a:r>
              <a:rPr lang="ja-JP" altLang="en-US"/>
              <a:t>わくわく</a:t>
            </a:r>
            <a:r>
              <a:rPr lang="en-US" altLang="ja-JP"/>
              <a:t>JIT</a:t>
            </a:r>
            <a:endParaRPr lang="en-US" altLang="ja-JP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3B5295-9ED1-4AAD-874A-A30E944FF4FD}" type="slidenum">
              <a:rPr lang="en-US" altLang="ja-JP"/>
              <a:pPr>
                <a:defRPr/>
              </a:pPr>
              <a:t>4</a:t>
            </a:fld>
            <a:endParaRPr lang="en-US" altLang="ja-JP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358963" y="790381"/>
            <a:ext cx="228749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発注側（古川電機）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946081" y="798734"/>
            <a:ext cx="3605437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仕入側（藤工業所さん他）</a:t>
            </a:r>
          </a:p>
        </p:txBody>
      </p:sp>
      <p:sp>
        <p:nvSpPr>
          <p:cNvPr id="9" name="円柱 8"/>
          <p:cNvSpPr/>
          <p:nvPr/>
        </p:nvSpPr>
        <p:spPr>
          <a:xfrm>
            <a:off x="2152651" y="1358719"/>
            <a:ext cx="1350061" cy="611274"/>
          </a:xfrm>
          <a:prstGeom prst="can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ja-JP" b="1" dirty="0">
              <a:solidFill>
                <a:schemeClr val="tx1"/>
              </a:solidFill>
            </a:endParaRPr>
          </a:p>
          <a:p>
            <a:pPr algn="ctr"/>
            <a:r>
              <a:rPr lang="ja-JP" altLang="en-US" sz="14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基幹システム</a:t>
            </a:r>
            <a:endParaRPr lang="en-US" altLang="ja-JP" sz="1400" b="1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lang="ja-JP" altLang="en-US" sz="14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資材：発注処理</a:t>
            </a:r>
            <a:endParaRPr lang="en-US" altLang="ja-JP" sz="1400" b="1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endParaRPr lang="ja-JP" altLang="en-US" b="1" dirty="0">
              <a:solidFill>
                <a:schemeClr val="tx1"/>
              </a:solidFill>
            </a:endParaRPr>
          </a:p>
        </p:txBody>
      </p:sp>
      <p:sp>
        <p:nvSpPr>
          <p:cNvPr id="10" name="フローチャート : カード 13">
            <a:extLst>
              <a:ext uri="{FF2B5EF4-FFF2-40B4-BE49-F238E27FC236}">
                <a16:creationId xmlns:a16="http://schemas.microsoft.com/office/drawing/2014/main" id="{A906171F-BFA0-4635-A795-C94F338353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5719" y="1313009"/>
            <a:ext cx="833438" cy="357187"/>
          </a:xfrm>
          <a:prstGeom prst="flowChartPunchedCard">
            <a:avLst/>
          </a:prstGeom>
          <a:solidFill>
            <a:srgbClr val="FFFF99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lIns="36000" tIns="0" rIns="36000" bIns="0" anchor="ctr"/>
          <a:lstStyle>
            <a:lvl1pPr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  <a:lvl2pPr marL="742950" indent="-285750"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2pPr>
            <a:lvl3pPr marL="1143000" indent="-228600"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3pPr>
            <a:lvl4pPr marL="1600200" indent="-228600"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4pPr>
            <a:lvl5pPr marL="2057400" indent="-228600"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lnSpc>
                <a:spcPct val="85000"/>
              </a:lnSpc>
              <a:buFont typeface="Wingdings" panose="05000000000000000000" pitchFamily="2" charset="2"/>
              <a:buNone/>
            </a:pPr>
            <a:r>
              <a:rPr kumimoji="0" lang="ja-JP" altLang="en-US" sz="9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注文書兼</a:t>
            </a:r>
            <a:br>
              <a:rPr kumimoji="0" lang="en-US" altLang="ja-JP" sz="9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r>
              <a:rPr kumimoji="0" lang="ja-JP" altLang="en-US" sz="9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納品書（控）</a:t>
            </a:r>
          </a:p>
        </p:txBody>
      </p:sp>
      <p:sp>
        <p:nvSpPr>
          <p:cNvPr id="11" name="フローチャート : カード 13">
            <a:extLst>
              <a:ext uri="{FF2B5EF4-FFF2-40B4-BE49-F238E27FC236}">
                <a16:creationId xmlns:a16="http://schemas.microsoft.com/office/drawing/2014/main" id="{05722259-2DF0-4E76-AE0F-E805BDE73D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5719" y="1675003"/>
            <a:ext cx="833438" cy="357187"/>
          </a:xfrm>
          <a:prstGeom prst="flowChartPunchedCard">
            <a:avLst/>
          </a:prstGeom>
          <a:solidFill>
            <a:srgbClr val="FFFF99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lIns="36000" tIns="0" rIns="36000" bIns="0" anchor="ctr"/>
          <a:lstStyle>
            <a:lvl1pPr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  <a:lvl2pPr marL="742950" indent="-285750"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2pPr>
            <a:lvl3pPr marL="1143000" indent="-228600"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3pPr>
            <a:lvl4pPr marL="1600200" indent="-228600"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4pPr>
            <a:lvl5pPr marL="2057400" indent="-228600"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lnSpc>
                <a:spcPct val="85000"/>
              </a:lnSpc>
              <a:buFont typeface="Wingdings" panose="05000000000000000000" pitchFamily="2" charset="2"/>
              <a:buNone/>
            </a:pPr>
            <a:r>
              <a:rPr kumimoji="0" lang="ja-JP" altLang="en-US" sz="9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納品書兼</a:t>
            </a:r>
            <a:br>
              <a:rPr kumimoji="0" lang="en-US" altLang="ja-JP" sz="9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r>
              <a:rPr kumimoji="0" lang="ja-JP" altLang="en-US" sz="9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請求書</a:t>
            </a:r>
          </a:p>
        </p:txBody>
      </p:sp>
      <p:sp>
        <p:nvSpPr>
          <p:cNvPr id="12" name="フローチャート : カード 13">
            <a:extLst>
              <a:ext uri="{FF2B5EF4-FFF2-40B4-BE49-F238E27FC236}">
                <a16:creationId xmlns:a16="http://schemas.microsoft.com/office/drawing/2014/main" id="{9016BD5C-A630-46EF-8CC5-111139C986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5719" y="2040641"/>
            <a:ext cx="833438" cy="357187"/>
          </a:xfrm>
          <a:prstGeom prst="flowChartPunchedCard">
            <a:avLst/>
          </a:prstGeom>
          <a:solidFill>
            <a:srgbClr val="FFFF99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lIns="36000" tIns="0" rIns="36000" bIns="0" anchor="ctr"/>
          <a:lstStyle>
            <a:lvl1pPr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  <a:lvl2pPr marL="742950" indent="-285750"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2pPr>
            <a:lvl3pPr marL="1143000" indent="-228600"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3pPr>
            <a:lvl4pPr marL="1600200" indent="-228600"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4pPr>
            <a:lvl5pPr marL="2057400" indent="-228600"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lnSpc>
                <a:spcPct val="85000"/>
              </a:lnSpc>
              <a:buFont typeface="Wingdings" panose="05000000000000000000" pitchFamily="2" charset="2"/>
              <a:buNone/>
            </a:pPr>
            <a:r>
              <a:rPr kumimoji="0" lang="ja-JP" altLang="en-US" sz="9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受領書</a:t>
            </a:r>
          </a:p>
        </p:txBody>
      </p:sp>
      <p:sp>
        <p:nvSpPr>
          <p:cNvPr id="13" name="フローチャート : カード 13">
            <a:extLst>
              <a:ext uri="{FF2B5EF4-FFF2-40B4-BE49-F238E27FC236}">
                <a16:creationId xmlns:a16="http://schemas.microsoft.com/office/drawing/2014/main" id="{9016BD5C-A630-46EF-8CC5-111139C986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5719" y="2410953"/>
            <a:ext cx="833438" cy="357187"/>
          </a:xfrm>
          <a:prstGeom prst="flowChartPunchedCard">
            <a:avLst/>
          </a:prstGeom>
          <a:solidFill>
            <a:srgbClr val="FFFF99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lIns="36000" tIns="0" rIns="36000" bIns="0" anchor="ctr"/>
          <a:lstStyle>
            <a:lvl1pPr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  <a:lvl2pPr marL="742950" indent="-285750"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2pPr>
            <a:lvl3pPr marL="1143000" indent="-228600"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3pPr>
            <a:lvl4pPr marL="1600200" indent="-228600"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4pPr>
            <a:lvl5pPr marL="2057400" indent="-228600"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lnSpc>
                <a:spcPct val="85000"/>
              </a:lnSpc>
              <a:buFont typeface="Wingdings" panose="05000000000000000000" pitchFamily="2" charset="2"/>
              <a:buNone/>
            </a:pPr>
            <a:r>
              <a:rPr kumimoji="0" lang="ja-JP" altLang="en-US" sz="9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現品票</a:t>
            </a:r>
          </a:p>
        </p:txBody>
      </p:sp>
      <p:sp>
        <p:nvSpPr>
          <p:cNvPr id="14" name="フローチャート : カード 13">
            <a:extLst>
              <a:ext uri="{FF2B5EF4-FFF2-40B4-BE49-F238E27FC236}">
                <a16:creationId xmlns:a16="http://schemas.microsoft.com/office/drawing/2014/main" id="{A906171F-BFA0-4635-A795-C94F338353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51608" y="1341392"/>
            <a:ext cx="833438" cy="357187"/>
          </a:xfrm>
          <a:prstGeom prst="flowChartPunchedCard">
            <a:avLst/>
          </a:prstGeom>
          <a:solidFill>
            <a:srgbClr val="FFFF99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lIns="36000" tIns="0" rIns="36000" bIns="0" anchor="ctr"/>
          <a:lstStyle>
            <a:lvl1pPr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  <a:lvl2pPr marL="742950" indent="-285750"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2pPr>
            <a:lvl3pPr marL="1143000" indent="-228600"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3pPr>
            <a:lvl4pPr marL="1600200" indent="-228600"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4pPr>
            <a:lvl5pPr marL="2057400" indent="-228600"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lnSpc>
                <a:spcPct val="85000"/>
              </a:lnSpc>
              <a:buFont typeface="Wingdings" panose="05000000000000000000" pitchFamily="2" charset="2"/>
              <a:buNone/>
            </a:pPr>
            <a:r>
              <a:rPr kumimoji="0" lang="ja-JP" altLang="en-US" sz="9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注文書兼</a:t>
            </a:r>
            <a:br>
              <a:rPr kumimoji="0" lang="en-US" altLang="ja-JP" sz="9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r>
              <a:rPr kumimoji="0" lang="ja-JP" altLang="en-US" sz="9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納品書（控）</a:t>
            </a:r>
          </a:p>
        </p:txBody>
      </p:sp>
      <p:sp>
        <p:nvSpPr>
          <p:cNvPr id="15" name="フローチャート : カード 13">
            <a:extLst>
              <a:ext uri="{FF2B5EF4-FFF2-40B4-BE49-F238E27FC236}">
                <a16:creationId xmlns:a16="http://schemas.microsoft.com/office/drawing/2014/main" id="{05722259-2DF0-4E76-AE0F-E805BDE73D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46164" y="1720650"/>
            <a:ext cx="833438" cy="357187"/>
          </a:xfrm>
          <a:prstGeom prst="flowChartPunchedCard">
            <a:avLst/>
          </a:prstGeom>
          <a:solidFill>
            <a:srgbClr val="FFFF99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lIns="36000" tIns="0" rIns="36000" bIns="0" anchor="ctr"/>
          <a:lstStyle>
            <a:lvl1pPr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  <a:lvl2pPr marL="742950" indent="-285750"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2pPr>
            <a:lvl3pPr marL="1143000" indent="-228600"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3pPr>
            <a:lvl4pPr marL="1600200" indent="-228600"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4pPr>
            <a:lvl5pPr marL="2057400" indent="-228600"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lnSpc>
                <a:spcPct val="85000"/>
              </a:lnSpc>
              <a:buFont typeface="Wingdings" panose="05000000000000000000" pitchFamily="2" charset="2"/>
              <a:buNone/>
            </a:pPr>
            <a:r>
              <a:rPr kumimoji="0" lang="ja-JP" altLang="en-US" sz="9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納品書兼</a:t>
            </a:r>
            <a:br>
              <a:rPr kumimoji="0" lang="en-US" altLang="ja-JP" sz="9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r>
              <a:rPr kumimoji="0" lang="ja-JP" altLang="en-US" sz="9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請求書</a:t>
            </a:r>
          </a:p>
        </p:txBody>
      </p:sp>
      <p:sp>
        <p:nvSpPr>
          <p:cNvPr id="16" name="フローチャート : カード 13">
            <a:extLst>
              <a:ext uri="{FF2B5EF4-FFF2-40B4-BE49-F238E27FC236}">
                <a16:creationId xmlns:a16="http://schemas.microsoft.com/office/drawing/2014/main" id="{9016BD5C-A630-46EF-8CC5-111139C986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46164" y="2091520"/>
            <a:ext cx="833438" cy="357187"/>
          </a:xfrm>
          <a:prstGeom prst="flowChartPunchedCard">
            <a:avLst/>
          </a:prstGeom>
          <a:solidFill>
            <a:srgbClr val="FFFF99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lIns="36000" tIns="0" rIns="36000" bIns="0" anchor="ctr"/>
          <a:lstStyle>
            <a:lvl1pPr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  <a:lvl2pPr marL="742950" indent="-285750"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2pPr>
            <a:lvl3pPr marL="1143000" indent="-228600"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3pPr>
            <a:lvl4pPr marL="1600200" indent="-228600"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4pPr>
            <a:lvl5pPr marL="2057400" indent="-228600"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lnSpc>
                <a:spcPct val="85000"/>
              </a:lnSpc>
              <a:buFont typeface="Wingdings" panose="05000000000000000000" pitchFamily="2" charset="2"/>
              <a:buNone/>
            </a:pPr>
            <a:r>
              <a:rPr kumimoji="0" lang="ja-JP" altLang="en-US" sz="9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受領書</a:t>
            </a:r>
          </a:p>
        </p:txBody>
      </p:sp>
      <p:sp>
        <p:nvSpPr>
          <p:cNvPr id="17" name="フローチャート : カード 13">
            <a:extLst>
              <a:ext uri="{FF2B5EF4-FFF2-40B4-BE49-F238E27FC236}">
                <a16:creationId xmlns:a16="http://schemas.microsoft.com/office/drawing/2014/main" id="{9016BD5C-A630-46EF-8CC5-111139C986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46164" y="2457050"/>
            <a:ext cx="833438" cy="357187"/>
          </a:xfrm>
          <a:prstGeom prst="flowChartPunchedCard">
            <a:avLst/>
          </a:prstGeom>
          <a:solidFill>
            <a:srgbClr val="FFFF99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lIns="36000" tIns="0" rIns="36000" bIns="0" anchor="ctr"/>
          <a:lstStyle>
            <a:lvl1pPr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  <a:lvl2pPr marL="742950" indent="-285750"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2pPr>
            <a:lvl3pPr marL="1143000" indent="-228600"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3pPr>
            <a:lvl4pPr marL="1600200" indent="-228600"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4pPr>
            <a:lvl5pPr marL="2057400" indent="-228600"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lnSpc>
                <a:spcPct val="85000"/>
              </a:lnSpc>
              <a:buFont typeface="Wingdings" panose="05000000000000000000" pitchFamily="2" charset="2"/>
              <a:buNone/>
            </a:pPr>
            <a:r>
              <a:rPr kumimoji="0" lang="ja-JP" altLang="en-US" sz="9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現品票</a:t>
            </a:r>
          </a:p>
        </p:txBody>
      </p:sp>
      <p:sp>
        <p:nvSpPr>
          <p:cNvPr id="20" name="Rectangle 120">
            <a:extLst>
              <a:ext uri="{FF2B5EF4-FFF2-40B4-BE49-F238E27FC236}">
                <a16:creationId xmlns:a16="http://schemas.microsoft.com/office/drawing/2014/main" id="{E36FB996-93F7-4C2A-92DD-8A1B3DCD94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53958" y="1268569"/>
            <a:ext cx="568325" cy="130175"/>
          </a:xfrm>
          <a:prstGeom prst="rect">
            <a:avLst/>
          </a:prstGeom>
          <a:solidFill>
            <a:srgbClr val="FFCC00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  <a:lvl2pPr marL="742950" indent="-285750"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2pPr>
            <a:lvl3pPr marL="1143000" indent="-228600"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3pPr>
            <a:lvl4pPr marL="1600200" indent="-228600"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4pPr>
            <a:lvl5pPr marL="2057400" indent="-228600"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lnSpc>
                <a:spcPct val="85000"/>
              </a:lnSpc>
              <a:buFont typeface="Wingdings" panose="05000000000000000000" pitchFamily="2" charset="2"/>
              <a:buNone/>
            </a:pPr>
            <a:r>
              <a:rPr kumimoji="0" lang="ja-JP" altLang="en-US" b="1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保管</a:t>
            </a:r>
          </a:p>
        </p:txBody>
      </p:sp>
      <p:sp>
        <p:nvSpPr>
          <p:cNvPr id="21" name="Rectangle 120">
            <a:extLst>
              <a:ext uri="{FF2B5EF4-FFF2-40B4-BE49-F238E27FC236}">
                <a16:creationId xmlns:a16="http://schemas.microsoft.com/office/drawing/2014/main" id="{F2F89F2F-C6EE-4E7D-B372-9A53732586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8306" y="1278661"/>
            <a:ext cx="1080120" cy="18312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>
            <a:lvl1pPr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  <a:lvl2pPr marL="742950" indent="-285750"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2pPr>
            <a:lvl3pPr marL="1143000" indent="-228600"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3pPr>
            <a:lvl4pPr marL="1600200" indent="-228600"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4pPr>
            <a:lvl5pPr marL="2057400" indent="-228600"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lnSpc>
                <a:spcPct val="85000"/>
              </a:lnSpc>
              <a:buFont typeface="Wingdings" panose="05000000000000000000" pitchFamily="2" charset="2"/>
              <a:buNone/>
            </a:pPr>
            <a:r>
              <a:rPr kumimoji="0" lang="ja-JP" altLang="en-US" sz="1400" b="1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受注処理</a:t>
            </a:r>
          </a:p>
        </p:txBody>
      </p:sp>
      <p:sp>
        <p:nvSpPr>
          <p:cNvPr id="22" name="右矢印 290">
            <a:extLst>
              <a:ext uri="{FF2B5EF4-FFF2-40B4-BE49-F238E27FC236}">
                <a16:creationId xmlns:a16="http://schemas.microsoft.com/office/drawing/2014/main" id="{42B43634-922F-47FB-B86B-214F3F2573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4064" y="1884552"/>
            <a:ext cx="3132138" cy="295275"/>
          </a:xfrm>
          <a:prstGeom prst="rightArrow">
            <a:avLst>
              <a:gd name="adj1" fmla="val 50000"/>
              <a:gd name="adj2" fmla="val 50140"/>
            </a:avLst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36000" tIns="0" rIns="36000" bIns="0" anchor="ctr"/>
          <a:lstStyle>
            <a:lvl1pPr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  <a:lvl2pPr marL="742950" indent="-285750"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2pPr>
            <a:lvl3pPr marL="1143000" indent="-228600"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3pPr>
            <a:lvl4pPr marL="1600200" indent="-228600"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4pPr>
            <a:lvl5pPr marL="2057400" indent="-228600"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lnSpc>
                <a:spcPct val="85000"/>
              </a:lnSpc>
              <a:buFont typeface="Wingdings" panose="05000000000000000000" pitchFamily="2" charset="2"/>
              <a:buNone/>
            </a:pPr>
            <a:endParaRPr kumimoji="0" lang="ja-JP" altLang="en-US" dirty="0">
              <a:solidFill>
                <a:srgbClr val="000000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23" name="フローチャート : カード 13">
            <a:extLst>
              <a:ext uri="{FF2B5EF4-FFF2-40B4-BE49-F238E27FC236}">
                <a16:creationId xmlns:a16="http://schemas.microsoft.com/office/drawing/2014/main" id="{9016BD5C-A630-46EF-8CC5-111139C986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5719" y="3382852"/>
            <a:ext cx="833438" cy="357187"/>
          </a:xfrm>
          <a:prstGeom prst="flowChartPunchedCard">
            <a:avLst/>
          </a:prstGeom>
          <a:solidFill>
            <a:srgbClr val="FFFF99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lIns="36000" tIns="0" rIns="36000" bIns="0" anchor="ctr"/>
          <a:lstStyle>
            <a:lvl1pPr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  <a:lvl2pPr marL="742950" indent="-285750"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2pPr>
            <a:lvl3pPr marL="1143000" indent="-228600"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3pPr>
            <a:lvl4pPr marL="1600200" indent="-228600"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4pPr>
            <a:lvl5pPr marL="2057400" indent="-228600"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lnSpc>
                <a:spcPct val="85000"/>
              </a:lnSpc>
              <a:buFont typeface="Wingdings" panose="05000000000000000000" pitchFamily="2" charset="2"/>
              <a:buNone/>
            </a:pPr>
            <a:r>
              <a:rPr kumimoji="0" lang="ja-JP" altLang="en-US" sz="9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受領書</a:t>
            </a:r>
          </a:p>
        </p:txBody>
      </p:sp>
      <p:sp>
        <p:nvSpPr>
          <p:cNvPr id="24" name="フローチャート : カード 13">
            <a:extLst>
              <a:ext uri="{FF2B5EF4-FFF2-40B4-BE49-F238E27FC236}">
                <a16:creationId xmlns:a16="http://schemas.microsoft.com/office/drawing/2014/main" id="{9016BD5C-A630-46EF-8CC5-111139C986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5719" y="3840309"/>
            <a:ext cx="833438" cy="357187"/>
          </a:xfrm>
          <a:prstGeom prst="flowChartPunchedCard">
            <a:avLst/>
          </a:prstGeom>
          <a:solidFill>
            <a:srgbClr val="FFFF99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lIns="36000" tIns="0" rIns="36000" bIns="0" anchor="ctr"/>
          <a:lstStyle>
            <a:lvl1pPr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  <a:lvl2pPr marL="742950" indent="-285750"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2pPr>
            <a:lvl3pPr marL="1143000" indent="-228600"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3pPr>
            <a:lvl4pPr marL="1600200" indent="-228600"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4pPr>
            <a:lvl5pPr marL="2057400" indent="-228600"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lnSpc>
                <a:spcPct val="85000"/>
              </a:lnSpc>
              <a:buFont typeface="Wingdings" panose="05000000000000000000" pitchFamily="2" charset="2"/>
              <a:buNone/>
            </a:pPr>
            <a:r>
              <a:rPr kumimoji="0" lang="ja-JP" altLang="en-US" sz="9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現品票</a:t>
            </a:r>
          </a:p>
        </p:txBody>
      </p:sp>
      <p:sp>
        <p:nvSpPr>
          <p:cNvPr id="25" name="フローチャート : カード 13">
            <a:extLst>
              <a:ext uri="{FF2B5EF4-FFF2-40B4-BE49-F238E27FC236}">
                <a16:creationId xmlns:a16="http://schemas.microsoft.com/office/drawing/2014/main" id="{05722259-2DF0-4E76-AE0F-E805BDE73D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5719" y="3012540"/>
            <a:ext cx="833438" cy="357187"/>
          </a:xfrm>
          <a:prstGeom prst="flowChartPunchedCard">
            <a:avLst/>
          </a:prstGeom>
          <a:solidFill>
            <a:srgbClr val="FFFF99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lIns="36000" tIns="0" rIns="36000" bIns="0" anchor="ctr"/>
          <a:lstStyle>
            <a:lvl1pPr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  <a:lvl2pPr marL="742950" indent="-285750"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2pPr>
            <a:lvl3pPr marL="1143000" indent="-228600"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3pPr>
            <a:lvl4pPr marL="1600200" indent="-228600"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4pPr>
            <a:lvl5pPr marL="2057400" indent="-228600"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lnSpc>
                <a:spcPct val="85000"/>
              </a:lnSpc>
              <a:buFont typeface="Wingdings" panose="05000000000000000000" pitchFamily="2" charset="2"/>
              <a:buNone/>
            </a:pPr>
            <a:r>
              <a:rPr kumimoji="0" lang="ja-JP" altLang="en-US" sz="9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納品書兼</a:t>
            </a:r>
            <a:br>
              <a:rPr kumimoji="0" lang="en-US" altLang="ja-JP" sz="9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r>
              <a:rPr kumimoji="0" lang="ja-JP" altLang="en-US" sz="9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請求書</a:t>
            </a:r>
          </a:p>
        </p:txBody>
      </p:sp>
      <p:sp>
        <p:nvSpPr>
          <p:cNvPr id="26" name="フローチャート : カード 13">
            <a:extLst>
              <a:ext uri="{FF2B5EF4-FFF2-40B4-BE49-F238E27FC236}">
                <a16:creationId xmlns:a16="http://schemas.microsoft.com/office/drawing/2014/main" id="{05722259-2DF0-4E76-AE0F-E805BDE73D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54305" y="3002242"/>
            <a:ext cx="833438" cy="357187"/>
          </a:xfrm>
          <a:prstGeom prst="flowChartPunchedCard">
            <a:avLst/>
          </a:prstGeom>
          <a:solidFill>
            <a:srgbClr val="FFFF99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lIns="36000" tIns="0" rIns="36000" bIns="0" anchor="ctr"/>
          <a:lstStyle>
            <a:lvl1pPr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  <a:lvl2pPr marL="742950" indent="-285750"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2pPr>
            <a:lvl3pPr marL="1143000" indent="-228600"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3pPr>
            <a:lvl4pPr marL="1600200" indent="-228600"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4pPr>
            <a:lvl5pPr marL="2057400" indent="-228600"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lnSpc>
                <a:spcPct val="85000"/>
              </a:lnSpc>
              <a:buFont typeface="Wingdings" panose="05000000000000000000" pitchFamily="2" charset="2"/>
              <a:buNone/>
            </a:pPr>
            <a:r>
              <a:rPr kumimoji="0" lang="ja-JP" altLang="en-US" sz="9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納品書兼</a:t>
            </a:r>
            <a:br>
              <a:rPr kumimoji="0" lang="en-US" altLang="ja-JP" sz="9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r>
              <a:rPr kumimoji="0" lang="ja-JP" altLang="en-US" sz="9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請求書</a:t>
            </a:r>
          </a:p>
        </p:txBody>
      </p:sp>
      <p:sp>
        <p:nvSpPr>
          <p:cNvPr id="27" name="フローチャート : カード 13">
            <a:extLst>
              <a:ext uri="{FF2B5EF4-FFF2-40B4-BE49-F238E27FC236}">
                <a16:creationId xmlns:a16="http://schemas.microsoft.com/office/drawing/2014/main" id="{9016BD5C-A630-46EF-8CC5-111139C986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54305" y="3373112"/>
            <a:ext cx="833438" cy="357187"/>
          </a:xfrm>
          <a:prstGeom prst="flowChartPunchedCard">
            <a:avLst/>
          </a:prstGeom>
          <a:solidFill>
            <a:srgbClr val="FFFF99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lIns="36000" tIns="0" rIns="36000" bIns="0" anchor="ctr"/>
          <a:lstStyle>
            <a:lvl1pPr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  <a:lvl2pPr marL="742950" indent="-285750"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2pPr>
            <a:lvl3pPr marL="1143000" indent="-228600"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3pPr>
            <a:lvl4pPr marL="1600200" indent="-228600"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4pPr>
            <a:lvl5pPr marL="2057400" indent="-228600"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lnSpc>
                <a:spcPct val="85000"/>
              </a:lnSpc>
              <a:buFont typeface="Wingdings" panose="05000000000000000000" pitchFamily="2" charset="2"/>
              <a:buNone/>
            </a:pPr>
            <a:r>
              <a:rPr kumimoji="0" lang="ja-JP" altLang="en-US" sz="9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受領書</a:t>
            </a:r>
          </a:p>
        </p:txBody>
      </p:sp>
      <p:sp>
        <p:nvSpPr>
          <p:cNvPr id="28" name="フローチャート : カード 13">
            <a:extLst>
              <a:ext uri="{FF2B5EF4-FFF2-40B4-BE49-F238E27FC236}">
                <a16:creationId xmlns:a16="http://schemas.microsoft.com/office/drawing/2014/main" id="{9016BD5C-A630-46EF-8CC5-111139C986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54305" y="3738642"/>
            <a:ext cx="833438" cy="357187"/>
          </a:xfrm>
          <a:prstGeom prst="flowChartPunchedCard">
            <a:avLst/>
          </a:prstGeom>
          <a:solidFill>
            <a:srgbClr val="FFFF99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lIns="36000" tIns="0" rIns="36000" bIns="0" anchor="ctr"/>
          <a:lstStyle>
            <a:lvl1pPr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  <a:lvl2pPr marL="742950" indent="-285750"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2pPr>
            <a:lvl3pPr marL="1143000" indent="-228600"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3pPr>
            <a:lvl4pPr marL="1600200" indent="-228600"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4pPr>
            <a:lvl5pPr marL="2057400" indent="-228600"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lnSpc>
                <a:spcPct val="85000"/>
              </a:lnSpc>
              <a:buFont typeface="Wingdings" panose="05000000000000000000" pitchFamily="2" charset="2"/>
              <a:buNone/>
            </a:pPr>
            <a:r>
              <a:rPr kumimoji="0" lang="ja-JP" altLang="en-US" sz="9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現品票</a:t>
            </a:r>
          </a:p>
        </p:txBody>
      </p:sp>
      <p:sp>
        <p:nvSpPr>
          <p:cNvPr id="29" name="円/楕円 7">
            <a:extLst>
              <a:ext uri="{FF2B5EF4-FFF2-40B4-BE49-F238E27FC236}">
                <a16:creationId xmlns:a16="http://schemas.microsoft.com/office/drawing/2014/main" id="{DDBBCCCD-B719-499A-9065-60792B004B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50738" y="1797942"/>
            <a:ext cx="1223963" cy="446087"/>
          </a:xfrm>
          <a:prstGeom prst="ellipse">
            <a:avLst/>
          </a:prstGeom>
          <a:solidFill>
            <a:srgbClr val="CCFFCC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lIns="36000" rIns="36000" bIns="0" anchor="ctr"/>
          <a:lstStyle>
            <a:lvl1pPr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  <a:lvl2pPr marL="742950" indent="-285750"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2pPr>
            <a:lvl3pPr marL="1143000" indent="-228600"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3pPr>
            <a:lvl4pPr marL="1600200" indent="-228600"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4pPr>
            <a:lvl5pPr marL="2057400" indent="-228600"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9pPr>
          </a:lstStyle>
          <a:p>
            <a:pPr algn="ctr">
              <a:lnSpc>
                <a:spcPts val="1000"/>
              </a:lnSpc>
            </a:pPr>
            <a:r>
              <a:rPr lang="ja-JP" altLang="en-US" sz="14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発注</a:t>
            </a:r>
          </a:p>
        </p:txBody>
      </p:sp>
      <p:sp>
        <p:nvSpPr>
          <p:cNvPr id="30" name="Rectangle 120">
            <a:extLst>
              <a:ext uri="{FF2B5EF4-FFF2-40B4-BE49-F238E27FC236}">
                <a16:creationId xmlns:a16="http://schemas.microsoft.com/office/drawing/2014/main" id="{F2F89F2F-C6EE-4E7D-B372-9A53732586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6567" y="3057199"/>
            <a:ext cx="1296144" cy="18312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>
            <a:lvl1pPr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  <a:lvl2pPr marL="742950" indent="-285750"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2pPr>
            <a:lvl3pPr marL="1143000" indent="-228600"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3pPr>
            <a:lvl4pPr marL="1600200" indent="-228600"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4pPr>
            <a:lvl5pPr marL="2057400" indent="-228600"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lnSpc>
                <a:spcPct val="85000"/>
              </a:lnSpc>
              <a:buFont typeface="Wingdings" panose="05000000000000000000" pitchFamily="2" charset="2"/>
              <a:buNone/>
            </a:pPr>
            <a:r>
              <a:rPr kumimoji="0" lang="ja-JP" altLang="en-US" sz="1400" b="1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資材：受入処理</a:t>
            </a:r>
          </a:p>
        </p:txBody>
      </p:sp>
      <p:sp>
        <p:nvSpPr>
          <p:cNvPr id="32" name="右矢印 252">
            <a:extLst>
              <a:ext uri="{FF2B5EF4-FFF2-40B4-BE49-F238E27FC236}">
                <a16:creationId xmlns:a16="http://schemas.microsoft.com/office/drawing/2014/main" id="{B8228C35-6AC7-4BE5-88DC-94057E74F1E3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719487" y="3382852"/>
            <a:ext cx="3132137" cy="287337"/>
          </a:xfrm>
          <a:prstGeom prst="rightArrow">
            <a:avLst>
              <a:gd name="adj1" fmla="val 50000"/>
              <a:gd name="adj2" fmla="val 50365"/>
            </a:avLst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36000" tIns="0" rIns="36000" bIns="0" anchor="ctr"/>
          <a:lstStyle>
            <a:lvl1pPr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  <a:lvl2pPr marL="742950" indent="-285750"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2pPr>
            <a:lvl3pPr marL="1143000" indent="-228600"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3pPr>
            <a:lvl4pPr marL="1600200" indent="-228600"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4pPr>
            <a:lvl5pPr marL="2057400" indent="-228600"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lnSpc>
                <a:spcPct val="85000"/>
              </a:lnSpc>
              <a:buFont typeface="Wingdings" panose="05000000000000000000" pitchFamily="2" charset="2"/>
              <a:buNone/>
            </a:pPr>
            <a:endParaRPr kumimoji="0" lang="ja-JP" altLang="en-US">
              <a:solidFill>
                <a:srgbClr val="000000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36" name="Rectangle 120">
            <a:extLst>
              <a:ext uri="{FF2B5EF4-FFF2-40B4-BE49-F238E27FC236}">
                <a16:creationId xmlns:a16="http://schemas.microsoft.com/office/drawing/2014/main" id="{F2F89F2F-C6EE-4E7D-B372-9A53732586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8306" y="3012540"/>
            <a:ext cx="1080120" cy="18312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>
            <a:lvl1pPr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  <a:lvl2pPr marL="742950" indent="-285750"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2pPr>
            <a:lvl3pPr marL="1143000" indent="-228600"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3pPr>
            <a:lvl4pPr marL="1600200" indent="-228600"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4pPr>
            <a:lvl5pPr marL="2057400" indent="-228600"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lnSpc>
                <a:spcPct val="85000"/>
              </a:lnSpc>
              <a:buFont typeface="Wingdings" panose="05000000000000000000" pitchFamily="2" charset="2"/>
              <a:buNone/>
            </a:pPr>
            <a:r>
              <a:rPr kumimoji="0" lang="ja-JP" altLang="en-US" sz="1400" b="1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出荷処理</a:t>
            </a:r>
          </a:p>
        </p:txBody>
      </p:sp>
      <p:sp>
        <p:nvSpPr>
          <p:cNvPr id="37" name="円/楕円 39">
            <a:extLst>
              <a:ext uri="{FF2B5EF4-FFF2-40B4-BE49-F238E27FC236}">
                <a16:creationId xmlns:a16="http://schemas.microsoft.com/office/drawing/2014/main" id="{22DE4C26-91DF-4301-AFBC-EF8C3C3F7D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9750" y="3307077"/>
            <a:ext cx="1223963" cy="446087"/>
          </a:xfrm>
          <a:prstGeom prst="ellipse">
            <a:avLst/>
          </a:prstGeom>
          <a:solidFill>
            <a:srgbClr val="CCFFCC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lIns="36000" rIns="36000" bIns="0" anchor="ctr"/>
          <a:lstStyle>
            <a:lvl1pPr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  <a:lvl2pPr marL="742950" indent="-285750"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2pPr>
            <a:lvl3pPr marL="1143000" indent="-228600"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3pPr>
            <a:lvl4pPr marL="1600200" indent="-228600"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4pPr>
            <a:lvl5pPr marL="2057400" indent="-228600"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9pPr>
          </a:lstStyle>
          <a:p>
            <a:pPr algn="ctr">
              <a:lnSpc>
                <a:spcPts val="1000"/>
              </a:lnSpc>
            </a:pPr>
            <a:r>
              <a:rPr lang="ja-JP" altLang="en-US" sz="140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出荷</a:t>
            </a:r>
          </a:p>
        </p:txBody>
      </p:sp>
      <p:sp>
        <p:nvSpPr>
          <p:cNvPr id="38" name="Rectangle 120">
            <a:extLst>
              <a:ext uri="{FF2B5EF4-FFF2-40B4-BE49-F238E27FC236}">
                <a16:creationId xmlns:a16="http://schemas.microsoft.com/office/drawing/2014/main" id="{E36FB996-93F7-4C2A-92DD-8A1B3DCD94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6336" y="3794875"/>
            <a:ext cx="568325" cy="130175"/>
          </a:xfrm>
          <a:prstGeom prst="rect">
            <a:avLst/>
          </a:prstGeom>
          <a:solidFill>
            <a:srgbClr val="FFCC00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  <a:lvl2pPr marL="742950" indent="-285750"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2pPr>
            <a:lvl3pPr marL="1143000" indent="-228600"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3pPr>
            <a:lvl4pPr marL="1600200" indent="-228600"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4pPr>
            <a:lvl5pPr marL="2057400" indent="-228600"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lnSpc>
                <a:spcPct val="85000"/>
              </a:lnSpc>
              <a:buFont typeface="Wingdings" panose="05000000000000000000" pitchFamily="2" charset="2"/>
              <a:buNone/>
            </a:pPr>
            <a:r>
              <a:rPr kumimoji="0" lang="ja-JP" altLang="en-US" b="1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保管</a:t>
            </a:r>
          </a:p>
        </p:txBody>
      </p:sp>
      <p:pic>
        <p:nvPicPr>
          <p:cNvPr id="39" name="Picture 3">
            <a:extLst>
              <a:ext uri="{FF2B5EF4-FFF2-40B4-BE49-F238E27FC236}">
                <a16:creationId xmlns:a16="http://schemas.microsoft.com/office/drawing/2014/main" id="{A146E617-F97D-4407-B158-AAF3908D16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MosiaicBubbl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8306" y="3382852"/>
            <a:ext cx="425450" cy="261937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Rectangle 120">
            <a:extLst>
              <a:ext uri="{FF2B5EF4-FFF2-40B4-BE49-F238E27FC236}">
                <a16:creationId xmlns:a16="http://schemas.microsoft.com/office/drawing/2014/main" id="{F2F89F2F-C6EE-4E7D-B372-9A53732586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1615" y="4442837"/>
            <a:ext cx="1296144" cy="18312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>
            <a:lvl1pPr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  <a:lvl2pPr marL="742950" indent="-285750"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2pPr>
            <a:lvl3pPr marL="1143000" indent="-228600"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3pPr>
            <a:lvl4pPr marL="1600200" indent="-228600"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4pPr>
            <a:lvl5pPr marL="2057400" indent="-228600"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lnSpc>
                <a:spcPct val="85000"/>
              </a:lnSpc>
              <a:buFont typeface="Wingdings" panose="05000000000000000000" pitchFamily="2" charset="2"/>
              <a:buNone/>
            </a:pPr>
            <a:r>
              <a:rPr kumimoji="0" lang="ja-JP" altLang="en-US" sz="1400" b="1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資材：検収処理</a:t>
            </a:r>
          </a:p>
        </p:txBody>
      </p:sp>
      <p:sp>
        <p:nvSpPr>
          <p:cNvPr id="34" name="フローチャート : カード 13">
            <a:extLst>
              <a:ext uri="{FF2B5EF4-FFF2-40B4-BE49-F238E27FC236}">
                <a16:creationId xmlns:a16="http://schemas.microsoft.com/office/drawing/2014/main" id="{9016BD5C-A630-46EF-8CC5-111139C986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3197" y="4835546"/>
            <a:ext cx="833438" cy="357187"/>
          </a:xfrm>
          <a:prstGeom prst="flowChartPunchedCard">
            <a:avLst/>
          </a:prstGeom>
          <a:solidFill>
            <a:srgbClr val="FFFF99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lIns="36000" tIns="0" rIns="36000" bIns="0" anchor="ctr"/>
          <a:lstStyle>
            <a:lvl1pPr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  <a:lvl2pPr marL="742950" indent="-285750"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2pPr>
            <a:lvl3pPr marL="1143000" indent="-228600"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3pPr>
            <a:lvl4pPr marL="1600200" indent="-228600"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4pPr>
            <a:lvl5pPr marL="2057400" indent="-228600"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lnSpc>
                <a:spcPct val="85000"/>
              </a:lnSpc>
              <a:buFont typeface="Wingdings" panose="05000000000000000000" pitchFamily="2" charset="2"/>
              <a:buNone/>
            </a:pPr>
            <a:r>
              <a:rPr kumimoji="0" lang="ja-JP" altLang="en-US" sz="9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受領書</a:t>
            </a:r>
          </a:p>
        </p:txBody>
      </p:sp>
      <p:sp>
        <p:nvSpPr>
          <p:cNvPr id="35" name="フローチャート : カード 13">
            <a:extLst>
              <a:ext uri="{FF2B5EF4-FFF2-40B4-BE49-F238E27FC236}">
                <a16:creationId xmlns:a16="http://schemas.microsoft.com/office/drawing/2014/main" id="{05722259-2DF0-4E76-AE0F-E805BDE73D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5719" y="4393758"/>
            <a:ext cx="833438" cy="357187"/>
          </a:xfrm>
          <a:prstGeom prst="flowChartPunchedCard">
            <a:avLst/>
          </a:prstGeom>
          <a:solidFill>
            <a:srgbClr val="FFFF99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lIns="36000" tIns="0" rIns="36000" bIns="0" anchor="ctr"/>
          <a:lstStyle>
            <a:lvl1pPr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  <a:lvl2pPr marL="742950" indent="-285750"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2pPr>
            <a:lvl3pPr marL="1143000" indent="-228600"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3pPr>
            <a:lvl4pPr marL="1600200" indent="-228600"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4pPr>
            <a:lvl5pPr marL="2057400" indent="-228600"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lnSpc>
                <a:spcPct val="85000"/>
              </a:lnSpc>
              <a:buFont typeface="Wingdings" panose="05000000000000000000" pitchFamily="2" charset="2"/>
              <a:buNone/>
            </a:pPr>
            <a:r>
              <a:rPr kumimoji="0" lang="ja-JP" altLang="en-US" sz="9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納品書兼</a:t>
            </a:r>
            <a:br>
              <a:rPr kumimoji="0" lang="en-US" altLang="ja-JP" sz="9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r>
              <a:rPr kumimoji="0" lang="ja-JP" altLang="en-US" sz="9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請求書</a:t>
            </a:r>
          </a:p>
        </p:txBody>
      </p:sp>
      <p:sp>
        <p:nvSpPr>
          <p:cNvPr id="40" name="Rectangle 120">
            <a:extLst>
              <a:ext uri="{FF2B5EF4-FFF2-40B4-BE49-F238E27FC236}">
                <a16:creationId xmlns:a16="http://schemas.microsoft.com/office/drawing/2014/main" id="{E36FB996-93F7-4C2A-92DD-8A1B3DCD94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38310" y="4797717"/>
            <a:ext cx="568325" cy="130175"/>
          </a:xfrm>
          <a:prstGeom prst="rect">
            <a:avLst/>
          </a:prstGeom>
          <a:solidFill>
            <a:srgbClr val="FFCC00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  <a:lvl2pPr marL="742950" indent="-285750"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2pPr>
            <a:lvl3pPr marL="1143000" indent="-228600"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3pPr>
            <a:lvl4pPr marL="1600200" indent="-228600"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4pPr>
            <a:lvl5pPr marL="2057400" indent="-228600"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lnSpc>
                <a:spcPct val="85000"/>
              </a:lnSpc>
              <a:buFont typeface="Wingdings" panose="05000000000000000000" pitchFamily="2" charset="2"/>
              <a:buNone/>
            </a:pPr>
            <a:r>
              <a:rPr kumimoji="0" lang="ja-JP" altLang="en-US" b="1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受領印</a:t>
            </a:r>
          </a:p>
        </p:txBody>
      </p:sp>
      <p:sp>
        <p:nvSpPr>
          <p:cNvPr id="41" name="Rectangle 120">
            <a:extLst>
              <a:ext uri="{FF2B5EF4-FFF2-40B4-BE49-F238E27FC236}">
                <a16:creationId xmlns:a16="http://schemas.microsoft.com/office/drawing/2014/main" id="{F2F89F2F-C6EE-4E7D-B372-9A53732586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87144" y="5497302"/>
            <a:ext cx="1296144" cy="18312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>
            <a:lvl1pPr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  <a:lvl2pPr marL="742950" indent="-285750"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2pPr>
            <a:lvl3pPr marL="1143000" indent="-228600"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3pPr>
            <a:lvl4pPr marL="1600200" indent="-228600"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4pPr>
            <a:lvl5pPr marL="2057400" indent="-228600"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lnSpc>
                <a:spcPct val="85000"/>
              </a:lnSpc>
              <a:buFont typeface="Wingdings" panose="05000000000000000000" pitchFamily="2" charset="2"/>
              <a:buNone/>
            </a:pPr>
            <a:r>
              <a:rPr kumimoji="0" lang="ja-JP" altLang="en-US" sz="1400" b="1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経理：支払処理</a:t>
            </a:r>
          </a:p>
        </p:txBody>
      </p:sp>
      <p:sp>
        <p:nvSpPr>
          <p:cNvPr id="42" name="フローチャート : カード 13">
            <a:extLst>
              <a:ext uri="{FF2B5EF4-FFF2-40B4-BE49-F238E27FC236}">
                <a16:creationId xmlns:a16="http://schemas.microsoft.com/office/drawing/2014/main" id="{05722259-2DF0-4E76-AE0F-E805BDE73D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3196" y="5456072"/>
            <a:ext cx="833438" cy="357187"/>
          </a:xfrm>
          <a:prstGeom prst="flowChartPunchedCard">
            <a:avLst/>
          </a:prstGeom>
          <a:solidFill>
            <a:srgbClr val="FFFF99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lIns="36000" tIns="0" rIns="36000" bIns="0" anchor="ctr"/>
          <a:lstStyle>
            <a:lvl1pPr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  <a:lvl2pPr marL="742950" indent="-285750"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2pPr>
            <a:lvl3pPr marL="1143000" indent="-228600"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3pPr>
            <a:lvl4pPr marL="1600200" indent="-228600"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4pPr>
            <a:lvl5pPr marL="2057400" indent="-228600"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lnSpc>
                <a:spcPct val="85000"/>
              </a:lnSpc>
              <a:buFont typeface="Wingdings" panose="05000000000000000000" pitchFamily="2" charset="2"/>
              <a:buNone/>
            </a:pPr>
            <a:r>
              <a:rPr kumimoji="0" lang="ja-JP" altLang="en-US" sz="9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納品書兼</a:t>
            </a:r>
            <a:br>
              <a:rPr kumimoji="0" lang="en-US" altLang="ja-JP" sz="9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</a:br>
            <a:r>
              <a:rPr kumimoji="0" lang="ja-JP" altLang="en-US" sz="9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請求書</a:t>
            </a:r>
          </a:p>
        </p:txBody>
      </p:sp>
      <p:sp>
        <p:nvSpPr>
          <p:cNvPr id="43" name="Rectangle 120">
            <a:extLst>
              <a:ext uri="{FF2B5EF4-FFF2-40B4-BE49-F238E27FC236}">
                <a16:creationId xmlns:a16="http://schemas.microsoft.com/office/drawing/2014/main" id="{E36FB996-93F7-4C2A-92DD-8A1B3DCD94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38310" y="5403599"/>
            <a:ext cx="568325" cy="130175"/>
          </a:xfrm>
          <a:prstGeom prst="rect">
            <a:avLst/>
          </a:prstGeom>
          <a:solidFill>
            <a:srgbClr val="FFCC00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  <a:lvl2pPr marL="742950" indent="-285750"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2pPr>
            <a:lvl3pPr marL="1143000" indent="-228600"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3pPr>
            <a:lvl4pPr marL="1600200" indent="-228600"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4pPr>
            <a:lvl5pPr marL="2057400" indent="-228600"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lnSpc>
                <a:spcPct val="85000"/>
              </a:lnSpc>
              <a:buFont typeface="Wingdings" panose="05000000000000000000" pitchFamily="2" charset="2"/>
              <a:buNone/>
            </a:pPr>
            <a:r>
              <a:rPr kumimoji="0" lang="ja-JP" altLang="en-US" b="1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保管</a:t>
            </a:r>
          </a:p>
        </p:txBody>
      </p:sp>
      <p:sp>
        <p:nvSpPr>
          <p:cNvPr id="44" name="フローチャート : カード 13">
            <a:extLst>
              <a:ext uri="{FF2B5EF4-FFF2-40B4-BE49-F238E27FC236}">
                <a16:creationId xmlns:a16="http://schemas.microsoft.com/office/drawing/2014/main" id="{9016BD5C-A630-46EF-8CC5-111139C986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54305" y="4516907"/>
            <a:ext cx="833438" cy="357187"/>
          </a:xfrm>
          <a:prstGeom prst="flowChartPunchedCard">
            <a:avLst/>
          </a:prstGeom>
          <a:solidFill>
            <a:srgbClr val="FFFF99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lIns="36000" tIns="0" rIns="36000" bIns="0" anchor="ctr"/>
          <a:lstStyle>
            <a:lvl1pPr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  <a:lvl2pPr marL="742950" indent="-285750"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2pPr>
            <a:lvl3pPr marL="1143000" indent="-228600"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3pPr>
            <a:lvl4pPr marL="1600200" indent="-228600"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4pPr>
            <a:lvl5pPr marL="2057400" indent="-228600"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lnSpc>
                <a:spcPct val="85000"/>
              </a:lnSpc>
              <a:buFont typeface="Wingdings" panose="05000000000000000000" pitchFamily="2" charset="2"/>
              <a:buNone/>
            </a:pPr>
            <a:r>
              <a:rPr kumimoji="0" lang="ja-JP" altLang="en-US" sz="9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受領書</a:t>
            </a:r>
          </a:p>
        </p:txBody>
      </p:sp>
      <p:sp>
        <p:nvSpPr>
          <p:cNvPr id="45" name="Rectangle 120">
            <a:extLst>
              <a:ext uri="{FF2B5EF4-FFF2-40B4-BE49-F238E27FC236}">
                <a16:creationId xmlns:a16="http://schemas.microsoft.com/office/drawing/2014/main" id="{E36FB996-93F7-4C2A-92DD-8A1B3DCD94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11277" y="4442837"/>
            <a:ext cx="568325" cy="130175"/>
          </a:xfrm>
          <a:prstGeom prst="rect">
            <a:avLst/>
          </a:prstGeom>
          <a:solidFill>
            <a:srgbClr val="FFCC00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  <a:lvl2pPr marL="742950" indent="-285750"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2pPr>
            <a:lvl3pPr marL="1143000" indent="-228600"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3pPr>
            <a:lvl4pPr marL="1600200" indent="-228600"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4pPr>
            <a:lvl5pPr marL="2057400" indent="-228600"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lnSpc>
                <a:spcPct val="85000"/>
              </a:lnSpc>
              <a:buFont typeface="Wingdings" panose="05000000000000000000" pitchFamily="2" charset="2"/>
              <a:buNone/>
            </a:pPr>
            <a:r>
              <a:rPr kumimoji="0" lang="ja-JP" altLang="en-US" b="1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受領印</a:t>
            </a:r>
          </a:p>
        </p:txBody>
      </p:sp>
      <p:sp>
        <p:nvSpPr>
          <p:cNvPr id="46" name="Rectangle 120">
            <a:extLst>
              <a:ext uri="{FF2B5EF4-FFF2-40B4-BE49-F238E27FC236}">
                <a16:creationId xmlns:a16="http://schemas.microsoft.com/office/drawing/2014/main" id="{E36FB996-93F7-4C2A-92DD-8A1B3DCD94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11277" y="4298968"/>
            <a:ext cx="568325" cy="130175"/>
          </a:xfrm>
          <a:prstGeom prst="rect">
            <a:avLst/>
          </a:prstGeom>
          <a:solidFill>
            <a:srgbClr val="FFCC00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  <a:lvl2pPr marL="742950" indent="-285750"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2pPr>
            <a:lvl3pPr marL="1143000" indent="-228600"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3pPr>
            <a:lvl4pPr marL="1600200" indent="-228600"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4pPr>
            <a:lvl5pPr marL="2057400" indent="-228600"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lnSpc>
                <a:spcPct val="85000"/>
              </a:lnSpc>
              <a:buFont typeface="Wingdings" panose="05000000000000000000" pitchFamily="2" charset="2"/>
              <a:buNone/>
            </a:pPr>
            <a:r>
              <a:rPr kumimoji="0" lang="ja-JP" altLang="en-US" b="1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保管</a:t>
            </a:r>
          </a:p>
        </p:txBody>
      </p:sp>
      <p:sp>
        <p:nvSpPr>
          <p:cNvPr id="47" name="右矢印 290">
            <a:extLst>
              <a:ext uri="{FF2B5EF4-FFF2-40B4-BE49-F238E27FC236}">
                <a16:creationId xmlns:a16="http://schemas.microsoft.com/office/drawing/2014/main" id="{42B43634-922F-47FB-B86B-214F3F2573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5135" y="4581978"/>
            <a:ext cx="3132138" cy="295275"/>
          </a:xfrm>
          <a:prstGeom prst="rightArrow">
            <a:avLst>
              <a:gd name="adj1" fmla="val 50000"/>
              <a:gd name="adj2" fmla="val 50140"/>
            </a:avLst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36000" tIns="0" rIns="36000" bIns="0" anchor="ctr"/>
          <a:lstStyle>
            <a:lvl1pPr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  <a:lvl2pPr marL="742950" indent="-285750"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2pPr>
            <a:lvl3pPr marL="1143000" indent="-228600"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3pPr>
            <a:lvl4pPr marL="1600200" indent="-228600"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4pPr>
            <a:lvl5pPr marL="2057400" indent="-228600"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lnSpc>
                <a:spcPct val="85000"/>
              </a:lnSpc>
              <a:buFont typeface="Wingdings" panose="05000000000000000000" pitchFamily="2" charset="2"/>
              <a:buNone/>
            </a:pPr>
            <a:endParaRPr kumimoji="0" lang="ja-JP" altLang="en-US" dirty="0">
              <a:solidFill>
                <a:srgbClr val="000000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48" name="円/楕円 7">
            <a:extLst>
              <a:ext uri="{FF2B5EF4-FFF2-40B4-BE49-F238E27FC236}">
                <a16:creationId xmlns:a16="http://schemas.microsoft.com/office/drawing/2014/main" id="{DDBBCCCD-B719-499A-9065-60792B004B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3426" y="4518006"/>
            <a:ext cx="1223963" cy="446087"/>
          </a:xfrm>
          <a:prstGeom prst="ellipse">
            <a:avLst/>
          </a:prstGeom>
          <a:solidFill>
            <a:srgbClr val="CCFFCC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lIns="36000" rIns="36000" bIns="0" anchor="ctr"/>
          <a:lstStyle>
            <a:lvl1pPr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  <a:lvl2pPr marL="742950" indent="-285750"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2pPr>
            <a:lvl3pPr marL="1143000" indent="-228600"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3pPr>
            <a:lvl4pPr marL="1600200" indent="-228600"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4pPr>
            <a:lvl5pPr marL="2057400" indent="-228600"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9pPr>
          </a:lstStyle>
          <a:p>
            <a:pPr algn="ctr">
              <a:lnSpc>
                <a:spcPts val="1000"/>
              </a:lnSpc>
            </a:pPr>
            <a:r>
              <a:rPr lang="ja-JP" altLang="en-US" sz="14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検収</a:t>
            </a:r>
          </a:p>
        </p:txBody>
      </p:sp>
      <p:pic>
        <p:nvPicPr>
          <p:cNvPr id="49" name="Picture 3">
            <a:extLst>
              <a:ext uri="{FF2B5EF4-FFF2-40B4-BE49-F238E27FC236}">
                <a16:creationId xmlns:a16="http://schemas.microsoft.com/office/drawing/2014/main" id="{A146E617-F97D-4407-B158-AAF3908D16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MosiaicBubbl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839" y="3250244"/>
            <a:ext cx="425450" cy="261937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右矢印 290">
            <a:extLst>
              <a:ext uri="{FF2B5EF4-FFF2-40B4-BE49-F238E27FC236}">
                <a16:creationId xmlns:a16="http://schemas.microsoft.com/office/drawing/2014/main" id="{42B43634-922F-47FB-B86B-214F3F2573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95016" y="5558429"/>
            <a:ext cx="3132138" cy="295275"/>
          </a:xfrm>
          <a:prstGeom prst="rightArrow">
            <a:avLst>
              <a:gd name="adj1" fmla="val 50000"/>
              <a:gd name="adj2" fmla="val 50140"/>
            </a:avLst>
          </a:prstGeom>
          <a:solidFill>
            <a:srgbClr val="0000F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36000" tIns="0" rIns="36000" bIns="0" anchor="ctr"/>
          <a:lstStyle>
            <a:lvl1pPr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  <a:lvl2pPr marL="742950" indent="-285750"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2pPr>
            <a:lvl3pPr marL="1143000" indent="-228600"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3pPr>
            <a:lvl4pPr marL="1600200" indent="-228600"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4pPr>
            <a:lvl5pPr marL="2057400" indent="-228600"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lnSpc>
                <a:spcPct val="85000"/>
              </a:lnSpc>
              <a:buFont typeface="Wingdings" panose="05000000000000000000" pitchFamily="2" charset="2"/>
              <a:buNone/>
            </a:pPr>
            <a:endParaRPr kumimoji="0" lang="ja-JP" altLang="en-US" dirty="0">
              <a:solidFill>
                <a:srgbClr val="000000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51" name="円/楕円 7">
            <a:extLst>
              <a:ext uri="{FF2B5EF4-FFF2-40B4-BE49-F238E27FC236}">
                <a16:creationId xmlns:a16="http://schemas.microsoft.com/office/drawing/2014/main" id="{DDBBCCCD-B719-499A-9065-60792B004B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25119" y="5480598"/>
            <a:ext cx="1223963" cy="446087"/>
          </a:xfrm>
          <a:prstGeom prst="ellipse">
            <a:avLst/>
          </a:prstGeom>
          <a:solidFill>
            <a:srgbClr val="CCFFCC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lIns="36000" rIns="36000" bIns="0" anchor="ctr"/>
          <a:lstStyle>
            <a:lvl1pPr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  <a:lvl2pPr marL="742950" indent="-285750"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2pPr>
            <a:lvl3pPr marL="1143000" indent="-228600"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3pPr>
            <a:lvl4pPr marL="1600200" indent="-228600"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4pPr>
            <a:lvl5pPr marL="2057400" indent="-228600"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9pPr>
          </a:lstStyle>
          <a:p>
            <a:pPr algn="ctr">
              <a:lnSpc>
                <a:spcPts val="1000"/>
              </a:lnSpc>
            </a:pPr>
            <a:r>
              <a:rPr lang="ja-JP" altLang="en-US" sz="14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振込</a:t>
            </a:r>
          </a:p>
        </p:txBody>
      </p:sp>
      <p:sp>
        <p:nvSpPr>
          <p:cNvPr id="52" name="Rectangle 120">
            <a:extLst>
              <a:ext uri="{FF2B5EF4-FFF2-40B4-BE49-F238E27FC236}">
                <a16:creationId xmlns:a16="http://schemas.microsoft.com/office/drawing/2014/main" id="{F2F89F2F-C6EE-4E7D-B372-9A53732586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8306" y="4115841"/>
            <a:ext cx="1080120" cy="18312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>
            <a:lvl1pPr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  <a:lvl2pPr marL="742950" indent="-285750"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2pPr>
            <a:lvl3pPr marL="1143000" indent="-228600"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3pPr>
            <a:lvl4pPr marL="1600200" indent="-228600"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4pPr>
            <a:lvl5pPr marL="2057400" indent="-228600"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lnSpc>
                <a:spcPct val="85000"/>
              </a:lnSpc>
              <a:buFont typeface="Wingdings" panose="05000000000000000000" pitchFamily="2" charset="2"/>
              <a:buNone/>
            </a:pPr>
            <a:r>
              <a:rPr kumimoji="0" lang="ja-JP" altLang="en-US" sz="1400" b="1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売上処理</a:t>
            </a:r>
          </a:p>
        </p:txBody>
      </p:sp>
      <p:sp>
        <p:nvSpPr>
          <p:cNvPr id="53" name="Rectangle 120">
            <a:extLst>
              <a:ext uri="{FF2B5EF4-FFF2-40B4-BE49-F238E27FC236}">
                <a16:creationId xmlns:a16="http://schemas.microsoft.com/office/drawing/2014/main" id="{F2F89F2F-C6EE-4E7D-B372-9A53732586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8306" y="5482297"/>
            <a:ext cx="1080120" cy="18312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6350" algn="ctr">
            <a:solidFill>
              <a:schemeClr val="tx1"/>
            </a:solidFill>
            <a:miter lim="800000"/>
            <a:headEnd/>
            <a:tailEnd/>
          </a:ln>
        </p:spPr>
        <p:txBody>
          <a:bodyPr wrap="square" lIns="0" tIns="0" rIns="0" bIns="0" anchor="ctr">
            <a:spAutoFit/>
          </a:bodyPr>
          <a:lstStyle>
            <a:lvl1pPr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  <a:lvl2pPr marL="742950" indent="-285750"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2pPr>
            <a:lvl3pPr marL="1143000" indent="-228600"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3pPr>
            <a:lvl4pPr marL="1600200" indent="-228600"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4pPr>
            <a:lvl5pPr marL="2057400" indent="-228600"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lnSpc>
                <a:spcPct val="85000"/>
              </a:lnSpc>
              <a:buFont typeface="Wingdings" panose="05000000000000000000" pitchFamily="2" charset="2"/>
              <a:buNone/>
            </a:pPr>
            <a:r>
              <a:rPr kumimoji="0" lang="ja-JP" altLang="en-US" sz="1400" b="1" dirty="0">
                <a:solidFill>
                  <a:srgbClr val="00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入金消込</a:t>
            </a:r>
          </a:p>
        </p:txBody>
      </p:sp>
      <p:sp>
        <p:nvSpPr>
          <p:cNvPr id="6" name="角丸四角形 5"/>
          <p:cNvSpPr/>
          <p:nvPr/>
        </p:nvSpPr>
        <p:spPr>
          <a:xfrm>
            <a:off x="8084487" y="5606061"/>
            <a:ext cx="795114" cy="216024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200" b="1" dirty="0">
                <a:solidFill>
                  <a:schemeClr val="tx1"/>
                </a:solidFill>
                <a:latin typeface="BIZ UDゴシック" panose="020B0400000000000000" pitchFamily="49" charset="-128"/>
                <a:ea typeface="BIZ UDゴシック" panose="020B0400000000000000" pitchFamily="49" charset="-128"/>
              </a:rPr>
              <a:t>入金</a:t>
            </a:r>
          </a:p>
        </p:txBody>
      </p:sp>
      <p:sp>
        <p:nvSpPr>
          <p:cNvPr id="57" name="角丸四角形 56"/>
          <p:cNvSpPr/>
          <p:nvPr/>
        </p:nvSpPr>
        <p:spPr>
          <a:xfrm>
            <a:off x="4611505" y="1229058"/>
            <a:ext cx="2232207" cy="492651"/>
          </a:xfrm>
          <a:prstGeom prst="roundRect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200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ＱＲコード付</a:t>
            </a:r>
            <a:r>
              <a:rPr lang="ja-JP" altLang="en-US" sz="12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の当社指定の一品一葉４分割式</a:t>
            </a:r>
            <a:r>
              <a:rPr lang="en-US" altLang="ja-JP" sz="12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A4</a:t>
            </a:r>
            <a:r>
              <a:rPr lang="ja-JP" altLang="en-US" sz="12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紙伝票</a:t>
            </a:r>
            <a:endParaRPr lang="ja-JP" altLang="en-US" sz="12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58" name="角丸四角形 57"/>
          <p:cNvSpPr/>
          <p:nvPr/>
        </p:nvSpPr>
        <p:spPr>
          <a:xfrm>
            <a:off x="9008306" y="1615184"/>
            <a:ext cx="1264159" cy="492651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000" b="1" dirty="0">
                <a:solidFill>
                  <a:srgbClr val="FFFF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自動入力</a:t>
            </a:r>
            <a:endParaRPr lang="ja-JP" altLang="en-US" sz="2000" dirty="0">
              <a:solidFill>
                <a:srgbClr val="FFFF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59" name="角丸四角形 58"/>
          <p:cNvSpPr/>
          <p:nvPr/>
        </p:nvSpPr>
        <p:spPr>
          <a:xfrm>
            <a:off x="4425485" y="5292544"/>
            <a:ext cx="1988550" cy="250636"/>
          </a:xfrm>
          <a:prstGeom prst="roundRect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200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インターネットバンキング</a:t>
            </a:r>
            <a:endParaRPr lang="ja-JP" altLang="en-US" sz="1200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11266" name="Picture 2" descr="イラスト素材（No.83) 宅配便のトラック | PST(パスタ)ホームページ集客 - 宮城県仙台市 ホームページ制作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0712" y="3189369"/>
            <a:ext cx="420516" cy="2659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54254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2025/04/22</a:t>
            </a:r>
            <a:endParaRPr lang="en-US" altLang="ja-JP" dirty="0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SCCC</a:t>
            </a:r>
            <a:r>
              <a:rPr lang="ja-JP" altLang="en-US"/>
              <a:t>協議会</a:t>
            </a:r>
            <a:r>
              <a:rPr lang="en-US" altLang="ja-JP"/>
              <a:t>_ESD21_</a:t>
            </a:r>
            <a:r>
              <a:rPr lang="ja-JP" altLang="en-US"/>
              <a:t>わくわく</a:t>
            </a:r>
            <a:r>
              <a:rPr lang="en-US" altLang="ja-JP"/>
              <a:t>JIT</a:t>
            </a:r>
            <a:endParaRPr lang="en-US" altLang="ja-JP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02BE42-D099-4380-80AF-DC0C4378F412}" type="slidenum">
              <a:rPr lang="en-US" altLang="ja-JP"/>
              <a:pPr>
                <a:defRPr/>
              </a:pPr>
              <a:t>5</a:t>
            </a:fld>
            <a:endParaRPr lang="en-US" altLang="ja-JP" dirty="0"/>
          </a:p>
        </p:txBody>
      </p:sp>
      <p:sp>
        <p:nvSpPr>
          <p:cNvPr id="19" name="タイトル 1"/>
          <p:cNvSpPr txBox="1">
            <a:spLocks/>
          </p:cNvSpPr>
          <p:nvPr/>
        </p:nvSpPr>
        <p:spPr>
          <a:xfrm>
            <a:off x="2058380" y="544279"/>
            <a:ext cx="8363272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3600" kern="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ＱＲコードの読取～エクセル出力</a:t>
            </a:r>
            <a:endParaRPr lang="ja-JP" altLang="en-US" sz="360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graphicFrame>
        <p:nvGraphicFramePr>
          <p:cNvPr id="8" name="オブジェクト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0014609"/>
              </p:ext>
            </p:extLst>
          </p:nvPr>
        </p:nvGraphicFramePr>
        <p:xfrm>
          <a:off x="2004065" y="4747966"/>
          <a:ext cx="8183869" cy="16516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ワークシート" r:id="rId3" imgW="11848976" imgH="2390621" progId="Excel.Sheet.12">
                  <p:embed/>
                </p:oleObj>
              </mc:Choice>
              <mc:Fallback>
                <p:oleObj name="ワークシート" r:id="rId3" imgW="11848976" imgH="2390621" progId="Excel.Sheet.12">
                  <p:embed/>
                  <p:pic>
                    <p:nvPicPr>
                      <p:cNvPr id="8" name="オブジェクト 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04065" y="4747966"/>
                        <a:ext cx="8183869" cy="16516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角丸四角形 8"/>
          <p:cNvSpPr/>
          <p:nvPr/>
        </p:nvSpPr>
        <p:spPr>
          <a:xfrm>
            <a:off x="5435985" y="1844824"/>
            <a:ext cx="4908487" cy="194421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デンソー製の、「</a:t>
            </a:r>
            <a:r>
              <a:rPr lang="en-US" altLang="ja-JP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USB</a:t>
            </a:r>
            <a:r>
              <a:rPr lang="ja-JP" altLang="en-US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ケーブルで直接ＰＣ接続できるリーダー」を使用しました。</a:t>
            </a:r>
            <a:endParaRPr lang="en-US" altLang="ja-JP" b="1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読み取ったデータをリアルタイムで、エクセルに行単位で貼付けができます。</a:t>
            </a:r>
            <a:endParaRPr lang="en-US" altLang="ja-JP" b="1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lang="ja-JP" altLang="en-US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自動改行されるので、次々に読取、貼付けを連続しての処理が可能です。</a:t>
            </a:r>
          </a:p>
        </p:txBody>
      </p:sp>
      <p:pic>
        <p:nvPicPr>
          <p:cNvPr id="1030" name="Picture 6" descr="デンソーウェーブ 高性能 2次元 QRコード対応 バーコードリーダー （USB接続） AT25Q-SM（U） (ホワイト) 【エリアガイドマーカータイプ】 (1台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2619" y="1380356"/>
            <a:ext cx="1665674" cy="3153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1799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qrcode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134"/>
          </a:xfrm>
        </p:spPr>
      </p:pic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2025/04/22</a:t>
            </a:r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SCCC</a:t>
            </a:r>
            <a:r>
              <a:rPr kumimoji="1" lang="ja-JP" altLang="en-US"/>
              <a:t>協議会</a:t>
            </a:r>
            <a:r>
              <a:rPr kumimoji="1" lang="en-US" altLang="ja-JP"/>
              <a:t>_ESD21_</a:t>
            </a:r>
            <a:r>
              <a:rPr kumimoji="1" lang="ja-JP" altLang="en-US"/>
              <a:t>わくわく</a:t>
            </a:r>
            <a:r>
              <a:rPr kumimoji="1" lang="en-US" altLang="ja-JP"/>
              <a:t>JIT</a:t>
            </a:r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7EBCA-4BE7-4E35-802F-A576D29AA330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209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コンテンツ プレースホルダー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20982"/>
            <a:ext cx="10515600" cy="3466349"/>
          </a:xfrm>
        </p:spPr>
      </p:pic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2025/04/22</a:t>
            </a:r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SCCC</a:t>
            </a:r>
            <a:r>
              <a:rPr kumimoji="1" lang="ja-JP" altLang="en-US"/>
              <a:t>協議会</a:t>
            </a:r>
            <a:r>
              <a:rPr kumimoji="1" lang="en-US" altLang="ja-JP"/>
              <a:t>_ESD21_</a:t>
            </a:r>
            <a:r>
              <a:rPr kumimoji="1" lang="ja-JP" altLang="en-US"/>
              <a:t>わくわく</a:t>
            </a:r>
            <a:r>
              <a:rPr kumimoji="1" lang="en-US" altLang="ja-JP"/>
              <a:t>JIT</a:t>
            </a:r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7EBCA-4BE7-4E35-802F-A576D29AA330}" type="slidenum">
              <a:rPr kumimoji="1" lang="ja-JP" altLang="en-US" smtClean="0"/>
              <a:t>7</a:t>
            </a:fld>
            <a:endParaRPr kumimoji="1" lang="ja-JP" altLang="en-US"/>
          </a:p>
        </p:txBody>
      </p:sp>
      <p:sp>
        <p:nvSpPr>
          <p:cNvPr id="6" name="タイトル 1"/>
          <p:cNvSpPr txBox="1">
            <a:spLocks/>
          </p:cNvSpPr>
          <p:nvPr/>
        </p:nvSpPr>
        <p:spPr>
          <a:xfrm>
            <a:off x="3781082" y="548848"/>
            <a:ext cx="4629836" cy="736858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3600" kern="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エクセル自動入力の様子</a:t>
            </a:r>
            <a:endParaRPr lang="en-US" altLang="ja-JP" sz="3600" kern="0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97046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角丸四角形 9"/>
          <p:cNvSpPr/>
          <p:nvPr/>
        </p:nvSpPr>
        <p:spPr>
          <a:xfrm>
            <a:off x="8044598" y="1974179"/>
            <a:ext cx="1903918" cy="54867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altLang="ja-JP" b="1" dirty="0">
              <a:solidFill>
                <a:schemeClr val="tx1"/>
              </a:solidFill>
            </a:endParaRPr>
          </a:p>
          <a:p>
            <a:r>
              <a:rPr lang="ja-JP" altLang="en-US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受注～売上計上</a:t>
            </a:r>
            <a:endParaRPr lang="en-US" altLang="ja-JP" b="1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8355936" y="1346966"/>
            <a:ext cx="1210049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仕入側</a:t>
            </a:r>
            <a:endParaRPr kumimoji="1" lang="ja-JP" altLang="en-US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2366820" y="1417157"/>
            <a:ext cx="2287496" cy="36933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発注側（古川電機）</a:t>
            </a:r>
            <a:endParaRPr kumimoji="1" lang="ja-JP" altLang="en-US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27" name="角丸四角形 26"/>
          <p:cNvSpPr/>
          <p:nvPr/>
        </p:nvSpPr>
        <p:spPr>
          <a:xfrm>
            <a:off x="7608168" y="2625322"/>
            <a:ext cx="4010584" cy="66124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endParaRPr kumimoji="1" lang="en-US" altLang="ja-JP" dirty="0">
              <a:solidFill>
                <a:schemeClr val="tx1"/>
              </a:solidFill>
            </a:endParaRPr>
          </a:p>
          <a:p>
            <a:r>
              <a:rPr lang="ja-JP" altLang="en-US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パソコンと</a:t>
            </a:r>
            <a:r>
              <a:rPr lang="en-US" altLang="ja-JP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Excel</a:t>
            </a:r>
            <a:r>
              <a:rPr lang="ja-JP" altLang="en-US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さえあれば、</a:t>
            </a:r>
            <a:endParaRPr lang="en-US" altLang="ja-JP" b="1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r>
              <a:rPr kumimoji="1" lang="ja-JP" altLang="en-US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ほぼ</a:t>
            </a:r>
            <a:r>
              <a:rPr kumimoji="1" lang="ja-JP" altLang="en-US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自動で受注入力～受注台帳作成</a:t>
            </a:r>
            <a:endParaRPr kumimoji="1" lang="en-US" altLang="ja-JP" b="1" dirty="0"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lang="ja-JP" altLang="en-US" dirty="0">
                <a:solidFill>
                  <a:schemeClr val="tx1"/>
                </a:solidFill>
              </a:rPr>
              <a:t>　</a:t>
            </a:r>
            <a:endParaRPr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　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　</a:t>
            </a:r>
          </a:p>
        </p:txBody>
      </p:sp>
      <p:sp>
        <p:nvSpPr>
          <p:cNvPr id="28" name="下矢印 27"/>
          <p:cNvSpPr/>
          <p:nvPr/>
        </p:nvSpPr>
        <p:spPr>
          <a:xfrm>
            <a:off x="8960960" y="3451381"/>
            <a:ext cx="139417" cy="634370"/>
          </a:xfrm>
          <a:prstGeom prst="downArrow">
            <a:avLst/>
          </a:prstGeom>
          <a:solidFill>
            <a:srgbClr val="6666FF"/>
          </a:solidFill>
          <a:ln>
            <a:solidFill>
              <a:srgbClr val="66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角丸四角形 28"/>
          <p:cNvSpPr/>
          <p:nvPr/>
        </p:nvSpPr>
        <p:spPr>
          <a:xfrm>
            <a:off x="7485947" y="4245436"/>
            <a:ext cx="3228859" cy="66637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endParaRPr kumimoji="1" lang="en-US" altLang="ja-JP" dirty="0">
              <a:solidFill>
                <a:schemeClr val="tx1"/>
              </a:solidFill>
            </a:endParaRPr>
          </a:p>
          <a:p>
            <a:r>
              <a:rPr lang="ja-JP" altLang="en-US" b="1" dirty="0">
                <a:solidFill>
                  <a:srgbClr val="FF0000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事務作業時間を劇的に削減！</a:t>
            </a:r>
            <a:endParaRPr kumimoji="1" lang="en-US" altLang="ja-JP" b="1" dirty="0">
              <a:solidFill>
                <a:srgbClr val="FF0000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r>
              <a:rPr lang="ja-JP" altLang="en-US" dirty="0">
                <a:solidFill>
                  <a:schemeClr val="tx1"/>
                </a:solidFill>
              </a:rPr>
              <a:t>　</a:t>
            </a:r>
            <a:endParaRPr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　</a:t>
            </a:r>
            <a:endParaRPr kumimoji="1" lang="en-US" altLang="ja-JP" dirty="0">
              <a:solidFill>
                <a:schemeClr val="tx1"/>
              </a:solidFill>
            </a:endParaRPr>
          </a:p>
          <a:p>
            <a:pPr algn="ctr"/>
            <a:r>
              <a:rPr kumimoji="1" lang="ja-JP" altLang="en-US" dirty="0">
                <a:solidFill>
                  <a:schemeClr val="tx1"/>
                </a:solidFill>
              </a:rPr>
              <a:t>　</a:t>
            </a:r>
          </a:p>
        </p:txBody>
      </p:sp>
      <p:sp>
        <p:nvSpPr>
          <p:cNvPr id="30" name="円柱 29"/>
          <p:cNvSpPr/>
          <p:nvPr/>
        </p:nvSpPr>
        <p:spPr>
          <a:xfrm>
            <a:off x="2660279" y="2364736"/>
            <a:ext cx="1823864" cy="1023153"/>
          </a:xfrm>
          <a:prstGeom prst="can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ja-JP" b="1" dirty="0">
              <a:solidFill>
                <a:schemeClr val="tx1"/>
              </a:solidFill>
            </a:endParaRPr>
          </a:p>
          <a:p>
            <a:pPr algn="ctr"/>
            <a:r>
              <a:rPr lang="ja-JP" altLang="en-US" b="1" dirty="0">
                <a:solidFill>
                  <a:schemeClr val="tx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ＴＥＣＨＳ</a:t>
            </a:r>
            <a:endParaRPr lang="en-US" altLang="ja-JP" b="1" dirty="0">
              <a:solidFill>
                <a:schemeClr val="tx1"/>
              </a:solidFill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  <a:p>
            <a:pPr algn="ctr"/>
            <a:endParaRPr kumimoji="1" lang="ja-JP" altLang="en-US" b="1" dirty="0">
              <a:solidFill>
                <a:schemeClr val="tx1"/>
              </a:solidFill>
            </a:endParaRPr>
          </a:p>
        </p:txBody>
      </p:sp>
      <p:cxnSp>
        <p:nvCxnSpPr>
          <p:cNvPr id="17" name="直線矢印コネクタ 16"/>
          <p:cNvCxnSpPr/>
          <p:nvPr/>
        </p:nvCxnSpPr>
        <p:spPr>
          <a:xfrm flipV="1">
            <a:off x="4889598" y="3233719"/>
            <a:ext cx="1885286" cy="1549784"/>
          </a:xfrm>
          <a:prstGeom prst="straightConnector1">
            <a:avLst/>
          </a:prstGeom>
          <a:ln w="73025">
            <a:solidFill>
              <a:srgbClr val="6666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テキスト ボックス 35"/>
          <p:cNvSpPr txBox="1"/>
          <p:nvPr/>
        </p:nvSpPr>
        <p:spPr>
          <a:xfrm>
            <a:off x="6154638" y="2437387"/>
            <a:ext cx="1171424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リーダー読取、</a:t>
            </a:r>
            <a:r>
              <a:rPr lang="en-US" altLang="ja-JP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Excel</a:t>
            </a:r>
            <a:r>
              <a:rPr lang="ja-JP" altLang="en-US" sz="1200" b="1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出力</a:t>
            </a:r>
            <a:endParaRPr lang="en-US" altLang="ja-JP" sz="1200" b="1" dirty="0"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8" name="タイトル 1"/>
          <p:cNvSpPr txBox="1">
            <a:spLocks/>
          </p:cNvSpPr>
          <p:nvPr/>
        </p:nvSpPr>
        <p:spPr>
          <a:xfrm>
            <a:off x="4751782" y="389458"/>
            <a:ext cx="3317540" cy="73685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ja-JP" altLang="en-US" sz="3600" kern="0" dirty="0"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効果</a:t>
            </a:r>
          </a:p>
        </p:txBody>
      </p:sp>
      <p:sp>
        <p:nvSpPr>
          <p:cNvPr id="7" name="AutoShape 2" descr="アイコン画像"/>
          <p:cNvSpPr>
            <a:spLocks noChangeAspect="1" noChangeArrowheads="1"/>
          </p:cNvSpPr>
          <p:nvPr/>
        </p:nvSpPr>
        <p:spPr bwMode="auto">
          <a:xfrm>
            <a:off x="1007381" y="265370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pic>
        <p:nvPicPr>
          <p:cNvPr id="20" name="図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2561" y="3483496"/>
            <a:ext cx="1991582" cy="2819198"/>
          </a:xfrm>
          <a:prstGeom prst="rect">
            <a:avLst/>
          </a:prstGeom>
        </p:spPr>
      </p:pic>
      <p:pic>
        <p:nvPicPr>
          <p:cNvPr id="21" name="Picture 6" descr="デンソーウェーブ 高性能 2次元 QRコード対応 バーコードリーダー （USB接続） AT25Q-SM（U） (ホワイト) 【エリアガイドマーカータイプ】 (1台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552" y="1266223"/>
            <a:ext cx="549545" cy="1040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2025/04/22</a:t>
            </a: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/>
              <a:t>SCCC</a:t>
            </a:r>
            <a:r>
              <a:rPr lang="ja-JP" altLang="en-US"/>
              <a:t>協議会</a:t>
            </a:r>
            <a:r>
              <a:rPr lang="en-US" altLang="ja-JP"/>
              <a:t>_ESD21_</a:t>
            </a:r>
            <a:r>
              <a:rPr lang="ja-JP" altLang="en-US"/>
              <a:t>わくわく</a:t>
            </a:r>
            <a:r>
              <a:rPr lang="en-US" altLang="ja-JP"/>
              <a:t>JIT</a:t>
            </a: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02BE42-D099-4380-80AF-DC0C4378F412}" type="slidenum">
              <a:rPr lang="en-US" altLang="ja-JP" smtClean="0"/>
              <a:pPr>
                <a:defRPr/>
              </a:pPr>
              <a:t>8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2988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814</TotalTime>
  <Words>830</Words>
  <Application>Microsoft Office PowerPoint</Application>
  <PresentationFormat>ワイド画面</PresentationFormat>
  <Paragraphs>114</Paragraphs>
  <Slides>8</Slides>
  <Notes>3</Notes>
  <HiddenSlides>0</HiddenSlides>
  <MMClips>1</MMClips>
  <ScaleCrop>false</ScaleCrop>
  <HeadingPairs>
    <vt:vector size="8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2</vt:i4>
      </vt:variant>
      <vt:variant>
        <vt:lpstr>スライド タイトル</vt:lpstr>
      </vt:variant>
      <vt:variant>
        <vt:i4>8</vt:i4>
      </vt:variant>
    </vt:vector>
  </HeadingPairs>
  <TitlesOfParts>
    <vt:vector size="21" baseType="lpstr">
      <vt:lpstr>BIZ UDPゴシック</vt:lpstr>
      <vt:lpstr>BIZ UDゴシック</vt:lpstr>
      <vt:lpstr>HGPｺﾞｼｯｸE</vt:lpstr>
      <vt:lpstr>HGP明朝B</vt:lpstr>
      <vt:lpstr>HGS明朝E</vt:lpstr>
      <vt:lpstr>ＭＳ Ｐゴシック</vt:lpstr>
      <vt:lpstr>游ゴシック</vt:lpstr>
      <vt:lpstr>游ゴシック Light</vt:lpstr>
      <vt:lpstr>Arial</vt:lpstr>
      <vt:lpstr>Wingdings</vt:lpstr>
      <vt:lpstr>Office テーマ</vt:lpstr>
      <vt:lpstr>Acrobat Document</vt:lpstr>
      <vt:lpstr>ワークシート</vt:lpstr>
      <vt:lpstr> 「ＱＲコード付伝票」 運用事例 </vt:lpstr>
      <vt:lpstr>PowerPoint プレゼンテーション</vt:lpstr>
      <vt:lpstr>PowerPoint プレゼンテーション</vt:lpstr>
      <vt:lpstr>発注～支払フロー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atuko@dm_kasugai.local</dc:creator>
  <cp:lastModifiedBy>信 河田</cp:lastModifiedBy>
  <cp:revision>70</cp:revision>
  <dcterms:created xsi:type="dcterms:W3CDTF">2022-06-03T05:59:36Z</dcterms:created>
  <dcterms:modified xsi:type="dcterms:W3CDTF">2025-09-04T07:07:46Z</dcterms:modified>
</cp:coreProperties>
</file>